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61" r:id="rId2"/>
    <p:sldId id="314" r:id="rId3"/>
    <p:sldId id="320" r:id="rId4"/>
    <p:sldId id="258" r:id="rId5"/>
    <p:sldId id="305" r:id="rId6"/>
    <p:sldId id="265" r:id="rId7"/>
    <p:sldId id="321" r:id="rId8"/>
    <p:sldId id="256" r:id="rId9"/>
    <p:sldId id="307" r:id="rId10"/>
    <p:sldId id="322" r:id="rId11"/>
    <p:sldId id="308" r:id="rId12"/>
    <p:sldId id="309" r:id="rId13"/>
    <p:sldId id="315" r:id="rId14"/>
    <p:sldId id="310" r:id="rId15"/>
    <p:sldId id="316" r:id="rId16"/>
    <p:sldId id="324" r:id="rId17"/>
    <p:sldId id="311" r:id="rId18"/>
    <p:sldId id="326" r:id="rId19"/>
    <p:sldId id="325" r:id="rId20"/>
    <p:sldId id="276" r:id="rId21"/>
    <p:sldId id="313" r:id="rId22"/>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3840" userDrawn="1">
          <p15:clr>
            <a:srgbClr val="A4A3A4"/>
          </p15:clr>
        </p15:guide>
        <p15:guide id="4" pos="551" userDrawn="1">
          <p15:clr>
            <a:srgbClr val="A4A3A4"/>
          </p15:clr>
        </p15:guide>
        <p15:guide id="6" orient="horz" pos="2137" userDrawn="1">
          <p15:clr>
            <a:srgbClr val="A4A3A4"/>
          </p15:clr>
        </p15:guide>
        <p15:guide id="7" pos="71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A59B"/>
    <a:srgbClr val="F4F4F0"/>
    <a:srgbClr val="00CBD0"/>
    <a:srgbClr val="2D4997"/>
    <a:srgbClr val="2A49A2"/>
    <a:srgbClr val="013E82"/>
    <a:srgbClr val="003A7B"/>
    <a:srgbClr val="D90944"/>
    <a:srgbClr val="3362AF"/>
    <a:srgbClr val="D109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0" autoAdjust="0"/>
    <p:restoredTop sz="94694" autoAdjust="0"/>
  </p:normalViewPr>
  <p:slideViewPr>
    <p:cSldViewPr snapToGrid="0">
      <p:cViewPr varScale="1">
        <p:scale>
          <a:sx n="60" d="100"/>
          <a:sy n="60" d="100"/>
        </p:scale>
        <p:origin x="600" y="44"/>
      </p:cViewPr>
      <p:guideLst>
        <p:guide pos="3840"/>
        <p:guide pos="551"/>
        <p:guide orient="horz" pos="2137"/>
        <p:guide pos="7129"/>
      </p:guideLst>
    </p:cSldViewPr>
  </p:slideViewPr>
  <p:outlineViewPr>
    <p:cViewPr>
      <p:scale>
        <a:sx n="25" d="100"/>
        <a:sy n="25" d="100"/>
      </p:scale>
      <p:origin x="0" y="0"/>
    </p:cViewPr>
  </p:outlineViewPr>
  <p:notesTextViewPr>
    <p:cViewPr>
      <p:scale>
        <a:sx n="1" d="1"/>
        <a:sy n="1" d="1"/>
      </p:scale>
      <p:origin x="0" y="0"/>
    </p:cViewPr>
  </p:notesTextViewPr>
  <p:sorterViewPr>
    <p:cViewPr>
      <p:scale>
        <a:sx n="125" d="100"/>
        <a:sy n="125" d="100"/>
      </p:scale>
      <p:origin x="0" y="-521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B2E5B-1A0B-4F0A-9547-4FB8D13F2C5F}" type="datetimeFigureOut">
              <a:rPr lang="zh-CN" altLang="en-US" smtClean="0"/>
              <a:t>2023/5/2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E3CF89-91F4-45FB-A589-58532703FCA1}" type="slidenum">
              <a:rPr lang="zh-CN" altLang="en-US" smtClean="0"/>
              <a:t>‹#›</a:t>
            </a:fld>
            <a:endParaRPr lang="zh-CN" altLang="en-US"/>
          </a:p>
        </p:txBody>
      </p:sp>
    </p:spTree>
    <p:extLst>
      <p:ext uri="{BB962C8B-B14F-4D97-AF65-F5344CB8AC3E}">
        <p14:creationId xmlns:p14="http://schemas.microsoft.com/office/powerpoint/2010/main" val="4230893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9E3CF89-91F4-45FB-A589-58532703FCA1}" type="slidenum">
              <a:rPr lang="zh-CN" altLang="en-US" smtClean="0"/>
              <a:t>1</a:t>
            </a:fld>
            <a:endParaRPr lang="zh-CN" altLang="en-US"/>
          </a:p>
        </p:txBody>
      </p:sp>
    </p:spTree>
    <p:extLst>
      <p:ext uri="{BB962C8B-B14F-4D97-AF65-F5344CB8AC3E}">
        <p14:creationId xmlns:p14="http://schemas.microsoft.com/office/powerpoint/2010/main" val="1259314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10</a:t>
            </a:fld>
            <a:endParaRPr lang="zh-CN" altLang="en-US"/>
          </a:p>
        </p:txBody>
      </p:sp>
    </p:spTree>
    <p:extLst>
      <p:ext uri="{BB962C8B-B14F-4D97-AF65-F5344CB8AC3E}">
        <p14:creationId xmlns:p14="http://schemas.microsoft.com/office/powerpoint/2010/main" val="5326020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11</a:t>
            </a:fld>
            <a:endParaRPr lang="zh-CN" altLang="en-US"/>
          </a:p>
        </p:txBody>
      </p:sp>
    </p:spTree>
    <p:extLst>
      <p:ext uri="{BB962C8B-B14F-4D97-AF65-F5344CB8AC3E}">
        <p14:creationId xmlns:p14="http://schemas.microsoft.com/office/powerpoint/2010/main" val="551040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12</a:t>
            </a:fld>
            <a:endParaRPr lang="zh-CN" altLang="en-US"/>
          </a:p>
        </p:txBody>
      </p:sp>
    </p:spTree>
    <p:extLst>
      <p:ext uri="{BB962C8B-B14F-4D97-AF65-F5344CB8AC3E}">
        <p14:creationId xmlns:p14="http://schemas.microsoft.com/office/powerpoint/2010/main" val="948864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13</a:t>
            </a:fld>
            <a:endParaRPr lang="zh-CN" altLang="en-US"/>
          </a:p>
        </p:txBody>
      </p:sp>
    </p:spTree>
    <p:extLst>
      <p:ext uri="{BB962C8B-B14F-4D97-AF65-F5344CB8AC3E}">
        <p14:creationId xmlns:p14="http://schemas.microsoft.com/office/powerpoint/2010/main" val="2340183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14</a:t>
            </a:fld>
            <a:endParaRPr lang="zh-CN" altLang="en-US"/>
          </a:p>
        </p:txBody>
      </p:sp>
    </p:spTree>
    <p:extLst>
      <p:ext uri="{BB962C8B-B14F-4D97-AF65-F5344CB8AC3E}">
        <p14:creationId xmlns:p14="http://schemas.microsoft.com/office/powerpoint/2010/main" val="2337809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15</a:t>
            </a:fld>
            <a:endParaRPr lang="zh-CN" altLang="en-US"/>
          </a:p>
        </p:txBody>
      </p:sp>
    </p:spTree>
    <p:extLst>
      <p:ext uri="{BB962C8B-B14F-4D97-AF65-F5344CB8AC3E}">
        <p14:creationId xmlns:p14="http://schemas.microsoft.com/office/powerpoint/2010/main" val="1982352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16</a:t>
            </a:fld>
            <a:endParaRPr lang="zh-CN" altLang="en-US"/>
          </a:p>
        </p:txBody>
      </p:sp>
    </p:spTree>
    <p:extLst>
      <p:ext uri="{BB962C8B-B14F-4D97-AF65-F5344CB8AC3E}">
        <p14:creationId xmlns:p14="http://schemas.microsoft.com/office/powerpoint/2010/main" val="800723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17</a:t>
            </a:fld>
            <a:endParaRPr lang="zh-CN" altLang="en-US"/>
          </a:p>
        </p:txBody>
      </p:sp>
    </p:spTree>
    <p:extLst>
      <p:ext uri="{BB962C8B-B14F-4D97-AF65-F5344CB8AC3E}">
        <p14:creationId xmlns:p14="http://schemas.microsoft.com/office/powerpoint/2010/main" val="14027361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18</a:t>
            </a:fld>
            <a:endParaRPr lang="zh-CN" altLang="en-US"/>
          </a:p>
        </p:txBody>
      </p:sp>
    </p:spTree>
    <p:extLst>
      <p:ext uri="{BB962C8B-B14F-4D97-AF65-F5344CB8AC3E}">
        <p14:creationId xmlns:p14="http://schemas.microsoft.com/office/powerpoint/2010/main" val="16039085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19</a:t>
            </a:fld>
            <a:endParaRPr lang="zh-CN" altLang="en-US"/>
          </a:p>
        </p:txBody>
      </p:sp>
    </p:spTree>
    <p:extLst>
      <p:ext uri="{BB962C8B-B14F-4D97-AF65-F5344CB8AC3E}">
        <p14:creationId xmlns:p14="http://schemas.microsoft.com/office/powerpoint/2010/main" val="1010463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9E3CF89-91F4-45FB-A589-58532703FCA1}" type="slidenum">
              <a:rPr lang="zh-CN" altLang="en-US" smtClean="0"/>
              <a:t>2</a:t>
            </a:fld>
            <a:endParaRPr lang="zh-CN" altLang="en-US"/>
          </a:p>
        </p:txBody>
      </p:sp>
    </p:spTree>
    <p:extLst>
      <p:ext uri="{BB962C8B-B14F-4D97-AF65-F5344CB8AC3E}">
        <p14:creationId xmlns:p14="http://schemas.microsoft.com/office/powerpoint/2010/main" val="2749987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20</a:t>
            </a:fld>
            <a:endParaRPr lang="zh-CN" altLang="en-US"/>
          </a:p>
        </p:txBody>
      </p:sp>
    </p:spTree>
    <p:extLst>
      <p:ext uri="{BB962C8B-B14F-4D97-AF65-F5344CB8AC3E}">
        <p14:creationId xmlns:p14="http://schemas.microsoft.com/office/powerpoint/2010/main" val="4275533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21</a:t>
            </a:fld>
            <a:endParaRPr lang="zh-CN" altLang="en-US"/>
          </a:p>
        </p:txBody>
      </p:sp>
    </p:spTree>
    <p:extLst>
      <p:ext uri="{BB962C8B-B14F-4D97-AF65-F5344CB8AC3E}">
        <p14:creationId xmlns:p14="http://schemas.microsoft.com/office/powerpoint/2010/main" val="2446284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a:t>
            </a:fld>
            <a:endParaRPr lang="zh-CN" altLang="en-US"/>
          </a:p>
        </p:txBody>
      </p:sp>
    </p:spTree>
    <p:extLst>
      <p:ext uri="{BB962C8B-B14F-4D97-AF65-F5344CB8AC3E}">
        <p14:creationId xmlns:p14="http://schemas.microsoft.com/office/powerpoint/2010/main" val="2347875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4</a:t>
            </a:fld>
            <a:endParaRPr lang="zh-CN" altLang="en-US"/>
          </a:p>
        </p:txBody>
      </p:sp>
    </p:spTree>
    <p:extLst>
      <p:ext uri="{BB962C8B-B14F-4D97-AF65-F5344CB8AC3E}">
        <p14:creationId xmlns:p14="http://schemas.microsoft.com/office/powerpoint/2010/main" val="1441257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5</a:t>
            </a:fld>
            <a:endParaRPr lang="zh-CN" altLang="en-US"/>
          </a:p>
        </p:txBody>
      </p:sp>
    </p:spTree>
    <p:extLst>
      <p:ext uri="{BB962C8B-B14F-4D97-AF65-F5344CB8AC3E}">
        <p14:creationId xmlns:p14="http://schemas.microsoft.com/office/powerpoint/2010/main" val="1658483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6</a:t>
            </a:fld>
            <a:endParaRPr lang="zh-CN" altLang="en-US"/>
          </a:p>
        </p:txBody>
      </p:sp>
    </p:spTree>
    <p:extLst>
      <p:ext uri="{BB962C8B-B14F-4D97-AF65-F5344CB8AC3E}">
        <p14:creationId xmlns:p14="http://schemas.microsoft.com/office/powerpoint/2010/main" val="1953591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7</a:t>
            </a:fld>
            <a:endParaRPr lang="zh-CN" altLang="en-US"/>
          </a:p>
        </p:txBody>
      </p:sp>
    </p:spTree>
    <p:extLst>
      <p:ext uri="{BB962C8B-B14F-4D97-AF65-F5344CB8AC3E}">
        <p14:creationId xmlns:p14="http://schemas.microsoft.com/office/powerpoint/2010/main" val="3151393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8</a:t>
            </a:fld>
            <a:endParaRPr lang="zh-CN" altLang="en-US"/>
          </a:p>
        </p:txBody>
      </p:sp>
    </p:spTree>
    <p:extLst>
      <p:ext uri="{BB962C8B-B14F-4D97-AF65-F5344CB8AC3E}">
        <p14:creationId xmlns:p14="http://schemas.microsoft.com/office/powerpoint/2010/main" val="2610632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9</a:t>
            </a:fld>
            <a:endParaRPr lang="zh-CN" altLang="en-US"/>
          </a:p>
        </p:txBody>
      </p:sp>
    </p:spTree>
    <p:extLst>
      <p:ext uri="{BB962C8B-B14F-4D97-AF65-F5344CB8AC3E}">
        <p14:creationId xmlns:p14="http://schemas.microsoft.com/office/powerpoint/2010/main" val="3107961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0558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2" name="任意多边形 11"/>
          <p:cNvSpPr>
            <a:spLocks noChangeAspect="1"/>
          </p:cNvSpPr>
          <p:nvPr userDrawn="1"/>
        </p:nvSpPr>
        <p:spPr>
          <a:xfrm>
            <a:off x="-11906" y="460375"/>
            <a:ext cx="676275" cy="448198"/>
          </a:xfrm>
          <a:prstGeom prst="homePlate">
            <a:avLst>
              <a:gd name="adj" fmla="val 39204"/>
            </a:avLst>
          </a:prstGeom>
          <a:pattFill prst="wdUpDiag">
            <a:fgClr>
              <a:schemeClr val="bg1">
                <a:lumMod val="65000"/>
              </a:schemeClr>
            </a:fgClr>
            <a:bgClr>
              <a:schemeClr val="bg1"/>
            </a:bgClr>
          </a:patt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7" name="标题 1"/>
          <p:cNvSpPr>
            <a:spLocks noGrp="1"/>
          </p:cNvSpPr>
          <p:nvPr>
            <p:ph type="title" hasCustomPrompt="1"/>
          </p:nvPr>
        </p:nvSpPr>
        <p:spPr>
          <a:xfrm>
            <a:off x="859182" y="502921"/>
            <a:ext cx="4512918" cy="454960"/>
          </a:xfrm>
        </p:spPr>
        <p:txBody>
          <a:bodyPr>
            <a:noAutofit/>
          </a:bodyPr>
          <a:lstStyle>
            <a:lvl1pPr>
              <a:defRPr sz="3200" b="1">
                <a:solidFill>
                  <a:schemeClr val="bg2">
                    <a:lumMod val="25000"/>
                  </a:schemeClr>
                </a:solidFill>
              </a:defRPr>
            </a:lvl1pPr>
          </a:lstStyle>
          <a:p>
            <a:r>
              <a:rPr lang="zh-CN" altLang="en-US" dirty="0"/>
              <a:t>单击编辑标题</a:t>
            </a:r>
          </a:p>
        </p:txBody>
      </p:sp>
      <p:sp>
        <p:nvSpPr>
          <p:cNvPr id="9" name="任意多边形 8"/>
          <p:cNvSpPr>
            <a:spLocks noChangeAspect="1"/>
          </p:cNvSpPr>
          <p:nvPr userDrawn="1"/>
        </p:nvSpPr>
        <p:spPr>
          <a:xfrm>
            <a:off x="564358" y="460375"/>
            <a:ext cx="242886" cy="448198"/>
          </a:xfrm>
          <a:prstGeom prst="chevron">
            <a:avLst>
              <a:gd name="adj" fmla="val 7291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6" name="任意多边形 8"/>
          <p:cNvSpPr>
            <a:spLocks noChangeAspect="1"/>
          </p:cNvSpPr>
          <p:nvPr userDrawn="1"/>
        </p:nvSpPr>
        <p:spPr>
          <a:xfrm>
            <a:off x="647702" y="460375"/>
            <a:ext cx="242886" cy="448198"/>
          </a:xfrm>
          <a:prstGeom prst="chevron">
            <a:avLst>
              <a:gd name="adj" fmla="val 729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val="3342576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E8CD1E-9928-481D-B1B1-402753E19CFA}" type="datetimeFigureOut">
              <a:rPr lang="zh-CN" altLang="en-US" smtClean="0"/>
              <a:t>2023/5/2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C5387BF-38E2-4F13-BCE4-807B4F764AF5}" type="slidenum">
              <a:rPr lang="zh-CN" altLang="en-US" smtClean="0"/>
              <a:t>‹#›</a:t>
            </a:fld>
            <a:endParaRPr lang="zh-CN" altLang="en-US"/>
          </a:p>
        </p:txBody>
      </p:sp>
    </p:spTree>
    <p:extLst>
      <p:ext uri="{BB962C8B-B14F-4D97-AF65-F5344CB8AC3E}">
        <p14:creationId xmlns:p14="http://schemas.microsoft.com/office/powerpoint/2010/main" val="106796895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E8CD1E-9928-481D-B1B1-402753E19CFA}" type="datetimeFigureOut">
              <a:rPr lang="zh-CN" altLang="en-US" smtClean="0"/>
              <a:t>2023/5/2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5387BF-38E2-4F13-BCE4-807B4F764AF5}" type="slidenum">
              <a:rPr lang="zh-CN" altLang="en-US" smtClean="0"/>
              <a:t>‹#›</a:t>
            </a:fld>
            <a:endParaRPr lang="zh-CN" altLang="en-US"/>
          </a:p>
        </p:txBody>
      </p:sp>
      <p:sp>
        <p:nvSpPr>
          <p:cNvPr id="8" name="矩形 7"/>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3960157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20.m4a"/><Relationship Id="rId1" Type="http://schemas.microsoft.com/office/2007/relationships/media" Target="../media/media20.m4a"/><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9"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5" name="【公众号：阿拉丁PPT】_3"/>
          <p:cNvGrpSpPr/>
          <p:nvPr/>
        </p:nvGrpSpPr>
        <p:grpSpPr>
          <a:xfrm>
            <a:off x="4762" y="1903413"/>
            <a:ext cx="12182476" cy="2000250"/>
            <a:chOff x="6350" y="1903413"/>
            <a:chExt cx="12182476" cy="2000250"/>
          </a:xfrm>
        </p:grpSpPr>
        <p:sp>
          <p:nvSpPr>
            <p:cNvPr id="2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 name="【公众号：阿拉丁PPT】_9"/>
          <p:cNvSpPr txBox="1"/>
          <p:nvPr/>
        </p:nvSpPr>
        <p:spPr>
          <a:xfrm>
            <a:off x="4711698" y="5712093"/>
            <a:ext cx="2975642" cy="553357"/>
          </a:xfrm>
          <a:prstGeom prst="rect">
            <a:avLst/>
          </a:prstGeom>
          <a:noFill/>
        </p:spPr>
        <p:txBody>
          <a:bodyPr wrap="square" lIns="0" tIns="0" rIns="0" bIns="0" rtlCol="0">
            <a:spAutoFit/>
          </a:bodyPr>
          <a:lstStyle/>
          <a:p>
            <a:pPr algn="ctr">
              <a:lnSpc>
                <a:spcPts val="2200"/>
              </a:lnSpc>
            </a:pPr>
            <a:r>
              <a:rPr lang="zh-CN" altLang="en-US" b="1" dirty="0">
                <a:solidFill>
                  <a:schemeClr val="accent1">
                    <a:lumMod val="20000"/>
                    <a:lumOff val="80000"/>
                  </a:schemeClr>
                </a:solidFill>
                <a:latin typeface="+mj-ea"/>
                <a:ea typeface="+mj-ea"/>
              </a:rPr>
              <a:t>答辩人：朱赫</a:t>
            </a:r>
            <a:r>
              <a:rPr lang="zh-CN" altLang="en-US" dirty="0">
                <a:solidFill>
                  <a:schemeClr val="accent1">
                    <a:lumMod val="20000"/>
                    <a:lumOff val="80000"/>
                  </a:schemeClr>
                </a:solidFill>
              </a:rPr>
              <a:t>       </a:t>
            </a:r>
            <a:endParaRPr lang="en-US" altLang="zh-CN" dirty="0">
              <a:solidFill>
                <a:schemeClr val="accent1">
                  <a:lumMod val="20000"/>
                  <a:lumOff val="80000"/>
                </a:schemeClr>
              </a:solidFill>
            </a:endParaRPr>
          </a:p>
          <a:p>
            <a:pPr algn="ctr">
              <a:lnSpc>
                <a:spcPts val="2200"/>
              </a:lnSpc>
            </a:pPr>
            <a:r>
              <a:rPr lang="zh-CN" altLang="en-US" b="1" dirty="0">
                <a:solidFill>
                  <a:schemeClr val="accent1">
                    <a:lumMod val="20000"/>
                    <a:lumOff val="80000"/>
                  </a:schemeClr>
                </a:solidFill>
                <a:latin typeface="+mj-ea"/>
                <a:ea typeface="+mj-ea"/>
              </a:rPr>
              <a:t>指导老师：权赫春</a:t>
            </a:r>
            <a:endParaRPr lang="zh-CN" altLang="en-US" dirty="0">
              <a:solidFill>
                <a:schemeClr val="accent1">
                  <a:lumMod val="20000"/>
                  <a:lumOff val="80000"/>
                </a:schemeClr>
              </a:solidFill>
            </a:endParaRPr>
          </a:p>
        </p:txBody>
      </p:sp>
      <p:sp>
        <p:nvSpPr>
          <p:cNvPr id="33" name="【公众号：阿拉丁PPT】_10"/>
          <p:cNvSpPr txBox="1"/>
          <p:nvPr/>
        </p:nvSpPr>
        <p:spPr>
          <a:xfrm>
            <a:off x="2907374" y="3937853"/>
            <a:ext cx="6377251" cy="923330"/>
          </a:xfrm>
          <a:prstGeom prst="rect">
            <a:avLst/>
          </a:prstGeom>
          <a:noFill/>
        </p:spPr>
        <p:txBody>
          <a:bodyPr wrap="square" lIns="0" tIns="0" rIns="0" bIns="0" rtlCol="0">
            <a:spAutoFit/>
          </a:bodyPr>
          <a:lstStyle/>
          <a:p>
            <a:pPr algn="ctr"/>
            <a:r>
              <a:rPr lang="zh-CN" altLang="en-US" sz="6000" b="1" dirty="0">
                <a:solidFill>
                  <a:schemeClr val="accent2">
                    <a:lumMod val="75000"/>
                  </a:schemeClr>
                </a:solidFill>
                <a:latin typeface="+mj-ea"/>
                <a:ea typeface="+mj-ea"/>
              </a:rPr>
              <a:t>毕业答辩</a:t>
            </a:r>
          </a:p>
        </p:txBody>
      </p:sp>
      <p:sp>
        <p:nvSpPr>
          <p:cNvPr id="34" name="【公众号：阿拉丁PPT】_11"/>
          <p:cNvSpPr txBox="1"/>
          <p:nvPr/>
        </p:nvSpPr>
        <p:spPr>
          <a:xfrm>
            <a:off x="3442990" y="4957484"/>
            <a:ext cx="5306018" cy="400110"/>
          </a:xfrm>
          <a:prstGeom prst="rect">
            <a:avLst/>
          </a:prstGeom>
          <a:noFill/>
        </p:spPr>
        <p:txBody>
          <a:bodyPr wrap="square" lIns="0" tIns="0" rIns="0" bIns="0" rtlCol="0">
            <a:spAutoFit/>
          </a:bodyPr>
          <a:lstStyle/>
          <a:p>
            <a:pPr algn="ctr"/>
            <a:r>
              <a:rPr lang="zh-CN" altLang="en-US" sz="2600" dirty="0">
                <a:solidFill>
                  <a:schemeClr val="accent2">
                    <a:lumMod val="75000"/>
                  </a:schemeClr>
                </a:solidFill>
                <a:latin typeface="微软雅黑" pitchFamily="34" charset="-122"/>
                <a:ea typeface="微软雅黑" pitchFamily="34" charset="-122"/>
              </a:rPr>
              <a:t>地理与海洋科学学院 </a:t>
            </a:r>
            <a:r>
              <a:rPr lang="en-US" altLang="zh-CN" sz="2600" dirty="0">
                <a:solidFill>
                  <a:schemeClr val="accent2">
                    <a:lumMod val="75000"/>
                  </a:schemeClr>
                </a:solidFill>
                <a:latin typeface="微软雅黑" pitchFamily="34" charset="-122"/>
                <a:ea typeface="微软雅黑" pitchFamily="34" charset="-122"/>
              </a:rPr>
              <a:t>23</a:t>
            </a:r>
            <a:r>
              <a:rPr lang="zh-CN" altLang="en-US" sz="2600" dirty="0">
                <a:solidFill>
                  <a:schemeClr val="accent2">
                    <a:lumMod val="75000"/>
                  </a:schemeClr>
                </a:solidFill>
                <a:latin typeface="微软雅黑" pitchFamily="34" charset="-122"/>
                <a:ea typeface="微软雅黑" pitchFamily="34" charset="-122"/>
              </a:rPr>
              <a:t>届 本科</a:t>
            </a:r>
          </a:p>
        </p:txBody>
      </p:sp>
      <p:pic>
        <p:nvPicPr>
          <p:cNvPr id="57" name="图片 56" descr="校徽">
            <a:extLst>
              <a:ext uri="{FF2B5EF4-FFF2-40B4-BE49-F238E27FC236}">
                <a16:creationId xmlns:a16="http://schemas.microsoft.com/office/drawing/2014/main" id="{94C5E191-6279-4A59-BDA5-3C04A53CCCFB}"/>
              </a:ext>
            </a:extLst>
          </p:cNvPr>
          <p:cNvPicPr>
            <a:picLocks noChangeAspect="1"/>
          </p:cNvPicPr>
          <p:nvPr/>
        </p:nvPicPr>
        <p:blipFill>
          <a:blip r:embed="rId5"/>
          <a:srcRect/>
          <a:stretch>
            <a:fillRect/>
          </a:stretch>
        </p:blipFill>
        <p:spPr>
          <a:xfrm>
            <a:off x="5122130" y="748470"/>
            <a:ext cx="1947738" cy="1839156"/>
          </a:xfrm>
          <a:prstGeom prst="rect">
            <a:avLst/>
          </a:prstGeom>
          <a:noFill/>
          <a:ln w="9525">
            <a:noFill/>
            <a:miter lim="800000"/>
            <a:headEnd/>
            <a:tailEnd/>
          </a:ln>
        </p:spPr>
      </p:pic>
      <p:pic>
        <p:nvPicPr>
          <p:cNvPr id="4" name="已录下的声音">
            <a:hlinkClick r:id="" action="ppaction://media"/>
            <a:extLst>
              <a:ext uri="{FF2B5EF4-FFF2-40B4-BE49-F238E27FC236}">
                <a16:creationId xmlns:a16="http://schemas.microsoft.com/office/drawing/2014/main" id="{BA4D14C0-87FD-4CDA-B551-7DF6ECE0252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18995" y="242057"/>
            <a:ext cx="487363" cy="487363"/>
          </a:xfrm>
          <a:prstGeom prst="rect">
            <a:avLst/>
          </a:prstGeom>
        </p:spPr>
      </p:pic>
    </p:spTree>
    <p:extLst>
      <p:ext uri="{BB962C8B-B14F-4D97-AF65-F5344CB8AC3E}">
        <p14:creationId xmlns:p14="http://schemas.microsoft.com/office/powerpoint/2010/main" val="4239055968"/>
      </p:ext>
    </p:extLst>
  </p:cSld>
  <p:clrMapOvr>
    <a:masterClrMapping/>
  </p:clrMapOvr>
  <mc:AlternateContent xmlns:mc="http://schemas.openxmlformats.org/markup-compatibility/2006">
    <mc:Choice xmlns:p14="http://schemas.microsoft.com/office/powerpoint/2010/main" Requires="p14">
      <p:transition p14:dur="1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3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5930289" y="3258745"/>
            <a:ext cx="3077766"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研究内容</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03</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论文结构</a:t>
            </a:r>
          </a:p>
        </p:txBody>
      </p:sp>
      <p:sp>
        <p:nvSpPr>
          <p:cNvPr id="24" name="【公众号：阿拉丁PPT】_7"/>
          <p:cNvSpPr txBox="1"/>
          <p:nvPr/>
        </p:nvSpPr>
        <p:spPr>
          <a:xfrm>
            <a:off x="7650922" y="4449238"/>
            <a:ext cx="1835978"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研究内容</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0" name="组合 29"/>
            <p:cNvGrpSpPr/>
            <p:nvPr/>
          </p:nvGrpSpPr>
          <p:grpSpPr>
            <a:xfrm>
              <a:off x="7233586" y="5964585"/>
              <a:ext cx="4961031" cy="814555"/>
              <a:chOff x="6350" y="1903413"/>
              <a:chExt cx="12182476" cy="2000250"/>
            </a:xfrm>
          </p:grpSpPr>
          <p:sp>
            <p:nvSpPr>
              <p:cNvPr id="3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 name="任意多边形 30"/>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已录下的声音">
            <a:hlinkClick r:id="" action="ppaction://media"/>
            <a:extLst>
              <a:ext uri="{FF2B5EF4-FFF2-40B4-BE49-F238E27FC236}">
                <a16:creationId xmlns:a16="http://schemas.microsoft.com/office/drawing/2014/main" id="{C4161931-6234-447E-A465-53842B8C1AC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14868" y="698357"/>
            <a:ext cx="406400" cy="406400"/>
          </a:xfrm>
          <a:prstGeom prst="rect">
            <a:avLst/>
          </a:prstGeom>
        </p:spPr>
      </p:pic>
    </p:spTree>
    <p:extLst>
      <p:ext uri="{BB962C8B-B14F-4D97-AF65-F5344CB8AC3E}">
        <p14:creationId xmlns:p14="http://schemas.microsoft.com/office/powerpoint/2010/main" val="3372723876"/>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4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公众号：阿拉丁PPT】_1"/>
          <p:cNvSpPr>
            <a:spLocks noGrp="1"/>
          </p:cNvSpPr>
          <p:nvPr>
            <p:ph type="title"/>
          </p:nvPr>
        </p:nvSpPr>
        <p:spPr/>
        <p:txBody>
          <a:bodyPr/>
          <a:lstStyle/>
          <a:p>
            <a:r>
              <a:rPr lang="zh-CN" altLang="en-US" dirty="0"/>
              <a:t>论文结构</a:t>
            </a:r>
          </a:p>
        </p:txBody>
      </p:sp>
      <p:sp>
        <p:nvSpPr>
          <p:cNvPr id="66" name="【公众号：阿拉丁PPT】_3"/>
          <p:cNvSpPr txBox="1"/>
          <p:nvPr/>
        </p:nvSpPr>
        <p:spPr>
          <a:xfrm>
            <a:off x="2018923" y="1890619"/>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绪论</a:t>
            </a:r>
            <a:endParaRPr lang="en-US" altLang="zh-CN" sz="2000" b="1" dirty="0">
              <a:solidFill>
                <a:schemeClr val="accent1"/>
              </a:solidFill>
              <a:latin typeface="+mj-ea"/>
              <a:ea typeface="+mj-ea"/>
            </a:endParaRPr>
          </a:p>
        </p:txBody>
      </p:sp>
      <p:sp>
        <p:nvSpPr>
          <p:cNvPr id="80" name="【公众号：阿拉丁PPT】_5"/>
          <p:cNvSpPr txBox="1"/>
          <p:nvPr/>
        </p:nvSpPr>
        <p:spPr>
          <a:xfrm>
            <a:off x="7548294" y="2809538"/>
            <a:ext cx="2880516"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智慧城市的介绍</a:t>
            </a:r>
            <a:endParaRPr lang="en-US" altLang="zh-CN" sz="2000" b="1" dirty="0">
              <a:solidFill>
                <a:schemeClr val="accent2"/>
              </a:solidFill>
              <a:latin typeface="+mj-ea"/>
              <a:ea typeface="+mj-ea"/>
            </a:endParaRPr>
          </a:p>
        </p:txBody>
      </p:sp>
      <p:sp>
        <p:nvSpPr>
          <p:cNvPr id="82" name="【公众号：阿拉丁PPT】_7"/>
          <p:cNvSpPr txBox="1"/>
          <p:nvPr/>
        </p:nvSpPr>
        <p:spPr>
          <a:xfrm>
            <a:off x="2018923" y="3763786"/>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智慧城市在大连的现状</a:t>
            </a:r>
            <a:endParaRPr lang="en-US" altLang="zh-CN" sz="2000" b="1" dirty="0">
              <a:solidFill>
                <a:schemeClr val="accent1"/>
              </a:solidFill>
              <a:latin typeface="+mj-ea"/>
              <a:ea typeface="+mj-ea"/>
            </a:endParaRPr>
          </a:p>
        </p:txBody>
      </p:sp>
      <p:sp>
        <p:nvSpPr>
          <p:cNvPr id="84" name="【公众号：阿拉丁PPT】_9"/>
          <p:cNvSpPr txBox="1"/>
          <p:nvPr/>
        </p:nvSpPr>
        <p:spPr>
          <a:xfrm>
            <a:off x="7515636" y="4636493"/>
            <a:ext cx="4574764"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地理信息技术在智慧城市中的具体应用</a:t>
            </a:r>
            <a:endParaRPr lang="en-US" altLang="zh-CN" sz="2000" b="1" dirty="0">
              <a:solidFill>
                <a:schemeClr val="accent2"/>
              </a:solidFill>
              <a:latin typeface="+mj-ea"/>
              <a:ea typeface="+mj-ea"/>
            </a:endParaRPr>
          </a:p>
        </p:txBody>
      </p:sp>
      <p:sp>
        <p:nvSpPr>
          <p:cNvPr id="87" name="【公众号：阿拉丁PPT】_11"/>
          <p:cNvSpPr txBox="1"/>
          <p:nvPr/>
        </p:nvSpPr>
        <p:spPr>
          <a:xfrm>
            <a:off x="2018923" y="5629918"/>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结论</a:t>
            </a:r>
            <a:endParaRPr lang="en-US" altLang="zh-CN" sz="2000" b="1" dirty="0">
              <a:solidFill>
                <a:schemeClr val="accent1"/>
              </a:solidFill>
              <a:latin typeface="+mj-ea"/>
              <a:ea typeface="+mj-ea"/>
            </a:endParaRPr>
          </a:p>
        </p:txBody>
      </p:sp>
      <p:grpSp>
        <p:nvGrpSpPr>
          <p:cNvPr id="7" name="【公众号：阿拉丁PPT】_12"/>
          <p:cNvGrpSpPr/>
          <p:nvPr/>
        </p:nvGrpSpPr>
        <p:grpSpPr>
          <a:xfrm>
            <a:off x="4950237" y="1244476"/>
            <a:ext cx="2240044" cy="1107890"/>
            <a:chOff x="4950237" y="1244476"/>
            <a:chExt cx="2240044" cy="1107890"/>
          </a:xfrm>
        </p:grpSpPr>
        <p:sp>
          <p:nvSpPr>
            <p:cNvPr id="30" name="任意多边形 29"/>
            <p:cNvSpPr/>
            <p:nvPr/>
          </p:nvSpPr>
          <p:spPr>
            <a:xfrm>
              <a:off x="4950237" y="1244476"/>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流程图: 决策 22"/>
            <p:cNvSpPr/>
            <p:nvPr/>
          </p:nvSpPr>
          <p:spPr>
            <a:xfrm>
              <a:off x="5430342" y="1374030"/>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19"/>
            <p:cNvSpPr txBox="1"/>
            <p:nvPr/>
          </p:nvSpPr>
          <p:spPr>
            <a:xfrm>
              <a:off x="5731427" y="1649005"/>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第一章</a:t>
              </a:r>
            </a:p>
          </p:txBody>
        </p:sp>
      </p:grpSp>
      <p:grpSp>
        <p:nvGrpSpPr>
          <p:cNvPr id="9" name="【公众号：阿拉丁PPT】_13"/>
          <p:cNvGrpSpPr/>
          <p:nvPr/>
        </p:nvGrpSpPr>
        <p:grpSpPr>
          <a:xfrm>
            <a:off x="4950237" y="3120900"/>
            <a:ext cx="2240044" cy="1107890"/>
            <a:chOff x="4950237" y="3120900"/>
            <a:chExt cx="2240044" cy="1107890"/>
          </a:xfrm>
        </p:grpSpPr>
        <p:sp>
          <p:nvSpPr>
            <p:cNvPr id="41" name="任意多边形 40"/>
            <p:cNvSpPr/>
            <p:nvPr/>
          </p:nvSpPr>
          <p:spPr>
            <a:xfrm>
              <a:off x="4950237" y="3120900"/>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 name="流程图: 决策 41"/>
            <p:cNvSpPr/>
            <p:nvPr/>
          </p:nvSpPr>
          <p:spPr>
            <a:xfrm>
              <a:off x="5430342" y="3250454"/>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19"/>
            <p:cNvSpPr txBox="1"/>
            <p:nvPr/>
          </p:nvSpPr>
          <p:spPr>
            <a:xfrm>
              <a:off x="5731427" y="3525429"/>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第三章</a:t>
              </a:r>
            </a:p>
          </p:txBody>
        </p:sp>
      </p:grpSp>
      <p:grpSp>
        <p:nvGrpSpPr>
          <p:cNvPr id="10" name="【公众号：阿拉丁PPT】_14"/>
          <p:cNvGrpSpPr/>
          <p:nvPr/>
        </p:nvGrpSpPr>
        <p:grpSpPr>
          <a:xfrm>
            <a:off x="4994688" y="4059112"/>
            <a:ext cx="2252742" cy="1107890"/>
            <a:chOff x="4994688" y="4059112"/>
            <a:chExt cx="2252742" cy="1107890"/>
          </a:xfrm>
        </p:grpSpPr>
        <p:sp>
          <p:nvSpPr>
            <p:cNvPr id="49" name="任意多边形 48"/>
            <p:cNvSpPr/>
            <p:nvPr/>
          </p:nvSpPr>
          <p:spPr>
            <a:xfrm flipH="1">
              <a:off x="5921971" y="4059112"/>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流程图: 决策 49"/>
            <p:cNvSpPr/>
            <p:nvPr/>
          </p:nvSpPr>
          <p:spPr>
            <a:xfrm flipH="1">
              <a:off x="4994688" y="4188666"/>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19"/>
            <p:cNvSpPr txBox="1"/>
            <p:nvPr/>
          </p:nvSpPr>
          <p:spPr>
            <a:xfrm>
              <a:off x="5295772" y="4463641"/>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第四章</a:t>
              </a:r>
            </a:p>
          </p:txBody>
        </p:sp>
      </p:grpSp>
      <p:grpSp>
        <p:nvGrpSpPr>
          <p:cNvPr id="11" name="【公众号：阿拉丁PPT】_15"/>
          <p:cNvGrpSpPr/>
          <p:nvPr/>
        </p:nvGrpSpPr>
        <p:grpSpPr>
          <a:xfrm>
            <a:off x="4950237" y="4997324"/>
            <a:ext cx="2240044" cy="1107890"/>
            <a:chOff x="4950237" y="4997324"/>
            <a:chExt cx="2240044" cy="1107890"/>
          </a:xfrm>
        </p:grpSpPr>
        <p:sp>
          <p:nvSpPr>
            <p:cNvPr id="52" name="任意多边形 51"/>
            <p:cNvSpPr/>
            <p:nvPr/>
          </p:nvSpPr>
          <p:spPr>
            <a:xfrm>
              <a:off x="4950237" y="4997324"/>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流程图: 决策 52"/>
            <p:cNvSpPr/>
            <p:nvPr/>
          </p:nvSpPr>
          <p:spPr>
            <a:xfrm>
              <a:off x="5430342" y="5126878"/>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TextBox 19"/>
            <p:cNvSpPr txBox="1"/>
            <p:nvPr/>
          </p:nvSpPr>
          <p:spPr>
            <a:xfrm>
              <a:off x="5731427" y="5401853"/>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第五章</a:t>
              </a:r>
            </a:p>
          </p:txBody>
        </p:sp>
      </p:grpSp>
      <p:grpSp>
        <p:nvGrpSpPr>
          <p:cNvPr id="8" name="【公众号：阿拉丁PPT】_16"/>
          <p:cNvGrpSpPr/>
          <p:nvPr/>
        </p:nvGrpSpPr>
        <p:grpSpPr>
          <a:xfrm>
            <a:off x="4994688" y="2182688"/>
            <a:ext cx="2252742" cy="1107890"/>
            <a:chOff x="4994688" y="2182688"/>
            <a:chExt cx="2252742" cy="1107890"/>
          </a:xfrm>
        </p:grpSpPr>
        <p:sp>
          <p:nvSpPr>
            <p:cNvPr id="35" name="任意多边形 34"/>
            <p:cNvSpPr/>
            <p:nvPr/>
          </p:nvSpPr>
          <p:spPr>
            <a:xfrm flipH="1">
              <a:off x="5921971" y="2182688"/>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6" name="流程图: 决策 35"/>
            <p:cNvSpPr/>
            <p:nvPr/>
          </p:nvSpPr>
          <p:spPr>
            <a:xfrm flipH="1">
              <a:off x="4994688" y="2312242"/>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TextBox 19"/>
            <p:cNvSpPr txBox="1"/>
            <p:nvPr/>
          </p:nvSpPr>
          <p:spPr>
            <a:xfrm>
              <a:off x="5295772" y="2587217"/>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第二章</a:t>
              </a:r>
            </a:p>
          </p:txBody>
        </p:sp>
      </p:grpSp>
      <p:pic>
        <p:nvPicPr>
          <p:cNvPr id="3" name="已录下的声音">
            <a:hlinkClick r:id="" action="ppaction://media"/>
            <a:extLst>
              <a:ext uri="{FF2B5EF4-FFF2-40B4-BE49-F238E27FC236}">
                <a16:creationId xmlns:a16="http://schemas.microsoft.com/office/drawing/2014/main" id="{86A4C876-35FB-408F-A227-FC504F0597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29933" y="838076"/>
            <a:ext cx="406400" cy="406400"/>
          </a:xfrm>
          <a:prstGeom prst="rect">
            <a:avLst/>
          </a:prstGeom>
        </p:spPr>
      </p:pic>
    </p:spTree>
    <p:extLst>
      <p:ext uri="{BB962C8B-B14F-4D97-AF65-F5344CB8AC3E}">
        <p14:creationId xmlns:p14="http://schemas.microsoft.com/office/powerpoint/2010/main" val="911596331"/>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0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公众号：阿拉丁PPT】_1"/>
          <p:cNvSpPr txBox="1"/>
          <p:nvPr/>
        </p:nvSpPr>
        <p:spPr>
          <a:xfrm>
            <a:off x="2266675" y="1295228"/>
            <a:ext cx="9925325" cy="558000"/>
          </a:xfrm>
          <a:prstGeom prst="rect">
            <a:avLst/>
          </a:prstGeom>
          <a:solidFill>
            <a:schemeClr val="accent2"/>
          </a:solidFill>
        </p:spPr>
        <p:txBody>
          <a:bodyPr wrap="square" lIns="396000" tIns="0" rIns="0" bIns="0" rtlCol="0" anchor="ctr">
            <a:noAutofit/>
          </a:bodyPr>
          <a:lstStyle/>
          <a:p>
            <a:r>
              <a:rPr lang="zh-CN" altLang="en-US" sz="2800" b="1" dirty="0">
                <a:solidFill>
                  <a:schemeClr val="bg1"/>
                </a:solidFill>
                <a:latin typeface="微软雅黑" pitchFamily="34" charset="-122"/>
                <a:ea typeface="微软雅黑" pitchFamily="34" charset="-122"/>
              </a:rPr>
              <a:t>智慧城市在大连内的现状</a:t>
            </a:r>
          </a:p>
        </p:txBody>
      </p:sp>
      <p:sp>
        <p:nvSpPr>
          <p:cNvPr id="2" name="【公众号：阿拉丁PPT】_3"/>
          <p:cNvSpPr>
            <a:spLocks noGrp="1"/>
          </p:cNvSpPr>
          <p:nvPr>
            <p:ph type="title"/>
          </p:nvPr>
        </p:nvSpPr>
        <p:spPr/>
        <p:txBody>
          <a:bodyPr/>
          <a:lstStyle/>
          <a:p>
            <a:r>
              <a:rPr lang="zh-CN" altLang="en-US" dirty="0"/>
              <a:t>研究内容</a:t>
            </a:r>
          </a:p>
        </p:txBody>
      </p:sp>
      <p:sp>
        <p:nvSpPr>
          <p:cNvPr id="8" name="【公众号：阿拉丁PPT】_4"/>
          <p:cNvSpPr/>
          <p:nvPr/>
        </p:nvSpPr>
        <p:spPr>
          <a:xfrm>
            <a:off x="3089345" y="2290924"/>
            <a:ext cx="7671019"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大连市智慧城市仍处于发展中阶段，目前也有一定的成果，适合做论文的实地调研</a:t>
            </a:r>
            <a:endParaRPr lang="en-US" altLang="zh-CN" sz="1600" dirty="0">
              <a:solidFill>
                <a:schemeClr val="bg2">
                  <a:lumMod val="25000"/>
                </a:schemeClr>
              </a:solidFill>
            </a:endParaRPr>
          </a:p>
        </p:txBody>
      </p:sp>
      <p:cxnSp>
        <p:nvCxnSpPr>
          <p:cNvPr id="18" name="【公众号：阿拉丁PPT】_5"/>
          <p:cNvCxnSpPr/>
          <p:nvPr/>
        </p:nvCxnSpPr>
        <p:spPr>
          <a:xfrm>
            <a:off x="3191124"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公众号：阿拉丁PPT】_6"/>
          <p:cNvSpPr/>
          <p:nvPr/>
        </p:nvSpPr>
        <p:spPr>
          <a:xfrm>
            <a:off x="2266675" y="21908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9" name="【公众号：阿拉丁PPT】_7"/>
          <p:cNvSpPr/>
          <p:nvPr/>
        </p:nvSpPr>
        <p:spPr>
          <a:xfrm>
            <a:off x="3089345"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大连市智慧信息云平台已经初具规模，无论是基础建设还是一些网络设施</a:t>
            </a:r>
            <a:endParaRPr lang="en-US" altLang="zh-CN" sz="1600" dirty="0">
              <a:solidFill>
                <a:schemeClr val="bg2">
                  <a:lumMod val="25000"/>
                </a:schemeClr>
              </a:solidFill>
            </a:endParaRPr>
          </a:p>
        </p:txBody>
      </p:sp>
      <p:cxnSp>
        <p:nvCxnSpPr>
          <p:cNvPr id="24" name="【公众号：阿拉丁PPT】_8"/>
          <p:cNvCxnSpPr/>
          <p:nvPr/>
        </p:nvCxnSpPr>
        <p:spPr>
          <a:xfrm>
            <a:off x="3191124"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公众号：阿拉丁PPT】_9"/>
          <p:cNvSpPr/>
          <p:nvPr/>
        </p:nvSpPr>
        <p:spPr>
          <a:xfrm>
            <a:off x="2266675" y="29669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14" name="【公众号：阿拉丁PPT】_10"/>
          <p:cNvSpPr/>
          <p:nvPr/>
        </p:nvSpPr>
        <p:spPr>
          <a:xfrm>
            <a:off x="3089345" y="3843764"/>
            <a:ext cx="8927164"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大连市智慧交通以及智慧旅游，由于大连沿海，是中国著名的旅游城市，所以也适合做调研地点</a:t>
            </a:r>
            <a:endParaRPr lang="en-US" altLang="zh-CN" sz="1600" dirty="0">
              <a:solidFill>
                <a:schemeClr val="bg2">
                  <a:lumMod val="25000"/>
                </a:schemeClr>
              </a:solidFill>
            </a:endParaRPr>
          </a:p>
        </p:txBody>
      </p:sp>
      <p:cxnSp>
        <p:nvCxnSpPr>
          <p:cNvPr id="25" name="【公众号：阿拉丁PPT】_11"/>
          <p:cNvCxnSpPr/>
          <p:nvPr/>
        </p:nvCxnSpPr>
        <p:spPr>
          <a:xfrm>
            <a:off x="3191124"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7" name="【公众号：阿拉丁PPT】_12"/>
          <p:cNvSpPr/>
          <p:nvPr/>
        </p:nvSpPr>
        <p:spPr>
          <a:xfrm>
            <a:off x="2266675" y="3743041"/>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21" name="【公众号：阿拉丁PPT】_13"/>
          <p:cNvSpPr/>
          <p:nvPr/>
        </p:nvSpPr>
        <p:spPr>
          <a:xfrm>
            <a:off x="4901332" y="4701889"/>
            <a:ext cx="871395" cy="1648637"/>
          </a:xfrm>
          <a:prstGeom prst="chevron">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14"/>
          <p:cNvSpPr txBox="1"/>
          <p:nvPr/>
        </p:nvSpPr>
        <p:spPr>
          <a:xfrm>
            <a:off x="4947105" y="5231681"/>
            <a:ext cx="587972" cy="589052"/>
          </a:xfrm>
          <a:prstGeom prst="ellipse">
            <a:avLst/>
          </a:prstGeom>
          <a:solidFill>
            <a:schemeClr val="accent1"/>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论点之一</a:t>
            </a:r>
            <a:endParaRPr lang="en-US" altLang="zh-CN" sz="1200" b="1" dirty="0">
              <a:solidFill>
                <a:schemeClr val="bg1"/>
              </a:solidFill>
              <a:latin typeface="微软雅黑" pitchFamily="34" charset="-122"/>
              <a:ea typeface="微软雅黑" pitchFamily="34" charset="-122"/>
            </a:endParaRPr>
          </a:p>
        </p:txBody>
      </p:sp>
      <p:sp>
        <p:nvSpPr>
          <p:cNvPr id="53" name="【公众号：阿拉丁PPT】_15"/>
          <p:cNvSpPr txBox="1"/>
          <p:nvPr/>
        </p:nvSpPr>
        <p:spPr>
          <a:xfrm>
            <a:off x="1848826" y="5279986"/>
            <a:ext cx="2902037" cy="492443"/>
          </a:xfrm>
          <a:prstGeom prst="rect">
            <a:avLst/>
          </a:prstGeom>
          <a:noFill/>
        </p:spPr>
        <p:txBody>
          <a:bodyPr wrap="square" lIns="0" tIns="0" rIns="0" bIns="0" rtlCol="0">
            <a:spAutoFit/>
          </a:bodyPr>
          <a:lstStyle/>
          <a:p>
            <a:pPr algn="r"/>
            <a:r>
              <a:rPr lang="zh-CN" altLang="en-US" sz="3200" b="1" dirty="0">
                <a:solidFill>
                  <a:schemeClr val="accent2"/>
                </a:solidFill>
                <a:latin typeface="微软雅黑" pitchFamily="34" charset="-122"/>
                <a:ea typeface="微软雅黑" pitchFamily="34" charset="-122"/>
              </a:rPr>
              <a:t>大连为旅游城市</a:t>
            </a:r>
            <a:endParaRPr lang="en-US" altLang="zh-CN" sz="3200" b="1" dirty="0">
              <a:solidFill>
                <a:schemeClr val="accent2"/>
              </a:solidFill>
              <a:latin typeface="微软雅黑" pitchFamily="34" charset="-122"/>
              <a:ea typeface="微软雅黑" pitchFamily="34" charset="-122"/>
            </a:endParaRPr>
          </a:p>
        </p:txBody>
      </p:sp>
      <p:cxnSp>
        <p:nvCxnSpPr>
          <p:cNvPr id="41" name="【公众号：阿拉丁PPT】_16"/>
          <p:cNvCxnSpPr/>
          <p:nvPr/>
        </p:nvCxnSpPr>
        <p:spPr>
          <a:xfrm>
            <a:off x="3191124" y="2065155"/>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4" name="【公众号：阿拉丁PPT】_17"/>
          <p:cNvSpPr/>
          <p:nvPr/>
        </p:nvSpPr>
        <p:spPr>
          <a:xfrm>
            <a:off x="10297203" y="4701889"/>
            <a:ext cx="871395" cy="1648637"/>
          </a:xfrm>
          <a:prstGeom prst="chevron">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公众号：阿拉丁PPT】_18"/>
          <p:cNvSpPr txBox="1"/>
          <p:nvPr/>
        </p:nvSpPr>
        <p:spPr>
          <a:xfrm>
            <a:off x="10342976" y="5231681"/>
            <a:ext cx="587972" cy="589052"/>
          </a:xfrm>
          <a:prstGeom prst="ellipse">
            <a:avLst/>
          </a:prstGeom>
          <a:solidFill>
            <a:schemeClr val="accent2"/>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论点之二</a:t>
            </a:r>
            <a:endParaRPr lang="en-US" altLang="zh-CN" sz="1200" b="1" dirty="0">
              <a:solidFill>
                <a:schemeClr val="bg1"/>
              </a:solidFill>
              <a:latin typeface="微软雅黑" pitchFamily="34" charset="-122"/>
              <a:ea typeface="微软雅黑" pitchFamily="34" charset="-122"/>
            </a:endParaRPr>
          </a:p>
        </p:txBody>
      </p:sp>
      <p:sp>
        <p:nvSpPr>
          <p:cNvPr id="48" name="【公众号：阿拉丁PPT】_19"/>
          <p:cNvSpPr txBox="1"/>
          <p:nvPr/>
        </p:nvSpPr>
        <p:spPr>
          <a:xfrm>
            <a:off x="5923196" y="5279986"/>
            <a:ext cx="4223539" cy="492443"/>
          </a:xfrm>
          <a:prstGeom prst="rect">
            <a:avLst/>
          </a:prstGeom>
          <a:noFill/>
        </p:spPr>
        <p:txBody>
          <a:bodyPr wrap="square" lIns="0" tIns="0" rIns="0" bIns="0" rtlCol="0">
            <a:spAutoFit/>
          </a:bodyPr>
          <a:lstStyle/>
          <a:p>
            <a:pPr algn="r"/>
            <a:r>
              <a:rPr lang="zh-CN" altLang="en-US" sz="3200" b="1" dirty="0">
                <a:solidFill>
                  <a:schemeClr val="accent1"/>
                </a:solidFill>
                <a:latin typeface="微软雅黑" pitchFamily="34" charset="-122"/>
                <a:ea typeface="微软雅黑" pitchFamily="34" charset="-122"/>
              </a:rPr>
              <a:t>大连智慧城市初具规模</a:t>
            </a:r>
            <a:endParaRPr lang="en-US" altLang="zh-CN" sz="3200" b="1" dirty="0">
              <a:solidFill>
                <a:schemeClr val="accent1"/>
              </a:solidFill>
              <a:latin typeface="微软雅黑" pitchFamily="34" charset="-122"/>
              <a:ea typeface="微软雅黑" pitchFamily="34" charset="-122"/>
            </a:endParaRPr>
          </a:p>
        </p:txBody>
      </p:sp>
      <p:pic>
        <p:nvPicPr>
          <p:cNvPr id="4" name="已录下的声音">
            <a:hlinkClick r:id="" action="ppaction://media"/>
            <a:extLst>
              <a:ext uri="{FF2B5EF4-FFF2-40B4-BE49-F238E27FC236}">
                <a16:creationId xmlns:a16="http://schemas.microsoft.com/office/drawing/2014/main" id="{E5AA86D8-F58F-4E86-9F60-63FBFC10FA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29933" y="754681"/>
            <a:ext cx="406400" cy="406400"/>
          </a:xfrm>
          <a:prstGeom prst="rect">
            <a:avLst/>
          </a:prstGeom>
        </p:spPr>
      </p:pic>
    </p:spTree>
    <p:extLst>
      <p:ext uri="{BB962C8B-B14F-4D97-AF65-F5344CB8AC3E}">
        <p14:creationId xmlns:p14="http://schemas.microsoft.com/office/powerpoint/2010/main" val="1529789337"/>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76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公众号：阿拉丁PPT】_1"/>
          <p:cNvSpPr txBox="1"/>
          <p:nvPr/>
        </p:nvSpPr>
        <p:spPr>
          <a:xfrm>
            <a:off x="2250929" y="1304464"/>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智慧城市建设中哪些方面利用了地理信息科学</a:t>
            </a:r>
          </a:p>
        </p:txBody>
      </p:sp>
      <p:sp>
        <p:nvSpPr>
          <p:cNvPr id="21" name="【公众号：阿拉丁PPT】_2"/>
          <p:cNvSpPr>
            <a:spLocks noGrp="1"/>
          </p:cNvSpPr>
          <p:nvPr>
            <p:ph type="title"/>
          </p:nvPr>
        </p:nvSpPr>
        <p:spPr/>
        <p:txBody>
          <a:bodyPr/>
          <a:lstStyle/>
          <a:p>
            <a:r>
              <a:rPr lang="zh-CN" altLang="en-US" dirty="0"/>
              <a:t>研究内容</a:t>
            </a:r>
          </a:p>
        </p:txBody>
      </p:sp>
      <p:sp>
        <p:nvSpPr>
          <p:cNvPr id="40" name="【公众号：阿拉丁PPT】_4"/>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智慧城市构建中利用地理信息技术，对利用到地理信息的点进行大体总结</a:t>
            </a:r>
            <a:endParaRPr lang="en-US" altLang="zh-CN" sz="1600" dirty="0">
              <a:solidFill>
                <a:schemeClr val="bg2">
                  <a:lumMod val="25000"/>
                </a:schemeClr>
              </a:solidFill>
            </a:endParaRPr>
          </a:p>
        </p:txBody>
      </p:sp>
      <p:cxnSp>
        <p:nvCxnSpPr>
          <p:cNvPr id="41" name="【公众号：阿拉丁PPT】_5"/>
          <p:cNvCxnSpPr/>
          <p:nvPr/>
        </p:nvCxnSpPr>
        <p:spPr>
          <a:xfrm>
            <a:off x="3176129"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公众号：阿拉丁PPT】_6"/>
          <p:cNvSpPr/>
          <p:nvPr/>
        </p:nvSpPr>
        <p:spPr>
          <a:xfrm>
            <a:off x="2271129" y="2180362"/>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46" name="【公众号：阿拉丁PPT】_7"/>
          <p:cNvSpPr/>
          <p:nvPr/>
        </p:nvSpPr>
        <p:spPr>
          <a:xfrm>
            <a:off x="3081129" y="3067688"/>
            <a:ext cx="7461947" cy="357277"/>
          </a:xfrm>
          <a:prstGeom prst="rect">
            <a:avLst/>
          </a:prstGeom>
        </p:spPr>
        <p:txBody>
          <a:bodyPr wrap="square">
            <a:spAutoFit/>
          </a:bodyPr>
          <a:lstStyle/>
          <a:p>
            <a:pPr>
              <a:lnSpc>
                <a:spcPts val="2200"/>
              </a:lnSpc>
            </a:pPr>
            <a:r>
              <a:rPr lang="en-US" altLang="zh-CN" sz="1600" dirty="0">
                <a:solidFill>
                  <a:schemeClr val="bg2">
                    <a:lumMod val="25000"/>
                  </a:schemeClr>
                </a:solidFill>
              </a:rPr>
              <a:t>3S</a:t>
            </a:r>
            <a:r>
              <a:rPr lang="zh-CN" altLang="en-US" sz="1600" dirty="0">
                <a:solidFill>
                  <a:schemeClr val="bg2">
                    <a:lumMod val="25000"/>
                  </a:schemeClr>
                </a:solidFill>
              </a:rPr>
              <a:t>技术下的智慧旅游，以大连市为例子，地理信息在智慧旅游中的作用是巨大的</a:t>
            </a:r>
            <a:endParaRPr lang="en-US" altLang="zh-CN" sz="1600" dirty="0">
              <a:solidFill>
                <a:schemeClr val="bg2">
                  <a:lumMod val="25000"/>
                </a:schemeClr>
              </a:solidFill>
            </a:endParaRPr>
          </a:p>
        </p:txBody>
      </p:sp>
      <p:cxnSp>
        <p:nvCxnSpPr>
          <p:cNvPr id="47" name="【公众号：阿拉丁PPT】_8"/>
          <p:cNvCxnSpPr/>
          <p:nvPr/>
        </p:nvCxnSpPr>
        <p:spPr>
          <a:xfrm>
            <a:off x="3176129"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9" name="【公众号：阿拉丁PPT】_9"/>
          <p:cNvSpPr/>
          <p:nvPr/>
        </p:nvSpPr>
        <p:spPr>
          <a:xfrm>
            <a:off x="2271129" y="295643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52" name="【公众号：阿拉丁PPT】_10"/>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在桥梁工程中的利用，一般会使用</a:t>
            </a:r>
            <a:r>
              <a:rPr lang="en-US" altLang="zh-CN" sz="1600" dirty="0">
                <a:solidFill>
                  <a:schemeClr val="bg2">
                    <a:lumMod val="25000"/>
                  </a:schemeClr>
                </a:solidFill>
              </a:rPr>
              <a:t>GIS+BIM</a:t>
            </a:r>
            <a:r>
              <a:rPr lang="zh-CN" altLang="en-US" sz="1600" dirty="0">
                <a:solidFill>
                  <a:schemeClr val="bg2">
                    <a:lumMod val="25000"/>
                  </a:schemeClr>
                </a:solidFill>
              </a:rPr>
              <a:t>技术手段</a:t>
            </a:r>
            <a:endParaRPr lang="en-US" altLang="zh-CN" sz="1600" dirty="0">
              <a:solidFill>
                <a:schemeClr val="bg2">
                  <a:lumMod val="25000"/>
                </a:schemeClr>
              </a:solidFill>
            </a:endParaRPr>
          </a:p>
        </p:txBody>
      </p:sp>
      <p:cxnSp>
        <p:nvCxnSpPr>
          <p:cNvPr id="53" name="【公众号：阿拉丁PPT】_11"/>
          <p:cNvCxnSpPr/>
          <p:nvPr/>
        </p:nvCxnSpPr>
        <p:spPr>
          <a:xfrm>
            <a:off x="3176129"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55" name="【公众号：阿拉丁PPT】_12"/>
          <p:cNvSpPr/>
          <p:nvPr/>
        </p:nvSpPr>
        <p:spPr>
          <a:xfrm>
            <a:off x="2271129" y="373251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4" name="【公众号：阿拉丁PPT】_13"/>
          <p:cNvSpPr/>
          <p:nvPr/>
        </p:nvSpPr>
        <p:spPr>
          <a:xfrm>
            <a:off x="3081129" y="462343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低空摄影测量，操作无人机工作，还原三维模型，助力智慧城市的构建</a:t>
            </a:r>
            <a:endParaRPr lang="en-US" altLang="zh-CN" sz="1600" dirty="0">
              <a:solidFill>
                <a:schemeClr val="bg2">
                  <a:lumMod val="25000"/>
                </a:schemeClr>
              </a:solidFill>
            </a:endParaRPr>
          </a:p>
        </p:txBody>
      </p:sp>
      <p:cxnSp>
        <p:nvCxnSpPr>
          <p:cNvPr id="65" name="【公众号：阿拉丁PPT】_14"/>
          <p:cNvCxnSpPr/>
          <p:nvPr/>
        </p:nvCxnSpPr>
        <p:spPr>
          <a:xfrm>
            <a:off x="3176129" y="518075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7" name="【公众号：阿拉丁PPT】_15"/>
          <p:cNvSpPr/>
          <p:nvPr/>
        </p:nvSpPr>
        <p:spPr>
          <a:xfrm>
            <a:off x="2271129" y="45121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2.4</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0" name="【公众号：阿拉丁PPT】_16"/>
          <p:cNvSpPr/>
          <p:nvPr/>
        </p:nvSpPr>
        <p:spPr>
          <a:xfrm>
            <a:off x="3081129" y="539951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倾斜摄影测量，相比于传统测量手段，能够快速建立模型，加快智慧城市的构建</a:t>
            </a:r>
            <a:endParaRPr lang="en-US" altLang="zh-CN" sz="1600" dirty="0">
              <a:solidFill>
                <a:schemeClr val="bg2">
                  <a:lumMod val="25000"/>
                </a:schemeClr>
              </a:solidFill>
            </a:endParaRPr>
          </a:p>
        </p:txBody>
      </p:sp>
      <p:cxnSp>
        <p:nvCxnSpPr>
          <p:cNvPr id="71" name="【公众号：阿拉丁PPT】_17"/>
          <p:cNvCxnSpPr/>
          <p:nvPr/>
        </p:nvCxnSpPr>
        <p:spPr>
          <a:xfrm>
            <a:off x="3176129" y="595682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3" name="【公众号：阿拉丁PPT】_18"/>
          <p:cNvSpPr/>
          <p:nvPr/>
        </p:nvSpPr>
        <p:spPr>
          <a:xfrm>
            <a:off x="2271129" y="52882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2.5</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57" name="【公众号：阿拉丁PPT】_19"/>
          <p:cNvCxnSpPr/>
          <p:nvPr/>
        </p:nvCxnSpPr>
        <p:spPr>
          <a:xfrm>
            <a:off x="3176129"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pic>
        <p:nvPicPr>
          <p:cNvPr id="3" name="已录下的声音">
            <a:hlinkClick r:id="" action="ppaction://media"/>
            <a:extLst>
              <a:ext uri="{FF2B5EF4-FFF2-40B4-BE49-F238E27FC236}">
                <a16:creationId xmlns:a16="http://schemas.microsoft.com/office/drawing/2014/main" id="{706E6A2F-B872-4AAB-A52B-B067B8541E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96368" y="565426"/>
            <a:ext cx="406400" cy="406400"/>
          </a:xfrm>
          <a:prstGeom prst="rect">
            <a:avLst/>
          </a:prstGeom>
        </p:spPr>
      </p:pic>
    </p:spTree>
    <p:extLst>
      <p:ext uri="{BB962C8B-B14F-4D97-AF65-F5344CB8AC3E}">
        <p14:creationId xmlns:p14="http://schemas.microsoft.com/office/powerpoint/2010/main" val="4245600593"/>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8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公众号：阿拉丁PPT】_1"/>
          <p:cNvSpPr txBox="1"/>
          <p:nvPr/>
        </p:nvSpPr>
        <p:spPr>
          <a:xfrm>
            <a:off x="2266800" y="1295228"/>
            <a:ext cx="9925200" cy="558000"/>
          </a:xfrm>
          <a:prstGeom prst="rect">
            <a:avLst/>
          </a:prstGeom>
          <a:solidFill>
            <a:schemeClr val="accent2"/>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基于</a:t>
            </a:r>
            <a:r>
              <a:rPr lang="en-US" altLang="zh-CN" dirty="0"/>
              <a:t>GIS</a:t>
            </a:r>
            <a:r>
              <a:rPr lang="zh-CN" altLang="en-US" dirty="0"/>
              <a:t>的时空信息云平台</a:t>
            </a:r>
          </a:p>
        </p:txBody>
      </p:sp>
      <p:sp>
        <p:nvSpPr>
          <p:cNvPr id="60" name="【公众号：阿拉丁PPT】_3"/>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时空信息云平台的介绍，网上搜集信息，列出云平台大体框架</a:t>
            </a:r>
            <a:endParaRPr lang="en-US" altLang="zh-CN" sz="1600" dirty="0">
              <a:solidFill>
                <a:schemeClr val="bg2">
                  <a:lumMod val="25000"/>
                </a:schemeClr>
              </a:solidFill>
            </a:endParaRPr>
          </a:p>
        </p:txBody>
      </p:sp>
      <p:cxnSp>
        <p:nvCxnSpPr>
          <p:cNvPr id="61" name="【公众号：阿拉丁PPT】_4"/>
          <p:cNvCxnSpPr/>
          <p:nvPr/>
        </p:nvCxnSpPr>
        <p:spPr>
          <a:xfrm>
            <a:off x="3192000"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2" name="【公众号：阿拉丁PPT】_5"/>
          <p:cNvSpPr/>
          <p:nvPr/>
        </p:nvSpPr>
        <p:spPr>
          <a:xfrm>
            <a:off x="2271129" y="2180362"/>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3</a:t>
            </a:r>
            <a:r>
              <a:rPr lang="en-US" altLang="zh-CN" sz="2000" dirty="0">
                <a:solidFill>
                  <a:schemeClr val="bg1"/>
                </a:solidFill>
                <a:effectLst/>
                <a:latin typeface="Agency FB" panose="020B0503020202020204" pitchFamily="34" charset="0"/>
                <a:ea typeface="微软雅黑" panose="020B0503020204020204" pitchFamily="34" charset="-122"/>
              </a:rPr>
              <a:t>.1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3" name="【公众号：阿拉丁PPT】_6"/>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云平台的处理流程，包括数据收集、数据处理以及数据的存储</a:t>
            </a:r>
            <a:endParaRPr lang="en-US" altLang="zh-CN" sz="1600" dirty="0">
              <a:solidFill>
                <a:schemeClr val="bg2">
                  <a:lumMod val="25000"/>
                </a:schemeClr>
              </a:solidFill>
            </a:endParaRPr>
          </a:p>
        </p:txBody>
      </p:sp>
      <p:cxnSp>
        <p:nvCxnSpPr>
          <p:cNvPr id="65" name="【公众号：阿拉丁PPT】_7"/>
          <p:cNvCxnSpPr/>
          <p:nvPr/>
        </p:nvCxnSpPr>
        <p:spPr>
          <a:xfrm>
            <a:off x="3192000"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8" name="【公众号：阿拉丁PPT】_8"/>
          <p:cNvSpPr/>
          <p:nvPr/>
        </p:nvSpPr>
        <p:spPr>
          <a:xfrm>
            <a:off x="2271129" y="2956439"/>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9" name="【公众号：阿拉丁PPT】_9"/>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云平台的应用，以地理信息为“底板”的云平台究竟应用在哪些方面以及举例说明</a:t>
            </a:r>
            <a:endParaRPr lang="en-US" altLang="zh-CN" sz="1600" dirty="0">
              <a:solidFill>
                <a:schemeClr val="bg2">
                  <a:lumMod val="25000"/>
                </a:schemeClr>
              </a:solidFill>
            </a:endParaRPr>
          </a:p>
        </p:txBody>
      </p:sp>
      <p:cxnSp>
        <p:nvCxnSpPr>
          <p:cNvPr id="80" name="【公众号：阿拉丁PPT】_10"/>
          <p:cNvCxnSpPr/>
          <p:nvPr/>
        </p:nvCxnSpPr>
        <p:spPr>
          <a:xfrm>
            <a:off x="3192000"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93" name="【公众号：阿拉丁PPT】_11"/>
          <p:cNvSpPr/>
          <p:nvPr/>
        </p:nvSpPr>
        <p:spPr>
          <a:xfrm>
            <a:off x="2271129" y="3732514"/>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94" name="【公众号：阿拉丁PPT】_12"/>
          <p:cNvCxnSpPr/>
          <p:nvPr/>
        </p:nvCxnSpPr>
        <p:spPr>
          <a:xfrm>
            <a:off x="3192000"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公众号：阿拉丁PPT】_14"/>
          <p:cNvSpPr>
            <a:spLocks noGrp="1"/>
          </p:cNvSpPr>
          <p:nvPr>
            <p:ph type="title"/>
          </p:nvPr>
        </p:nvSpPr>
        <p:spPr/>
        <p:txBody>
          <a:bodyPr/>
          <a:lstStyle/>
          <a:p>
            <a:r>
              <a:rPr lang="zh-CN" altLang="en-US" dirty="0"/>
              <a:t>研究内容</a:t>
            </a:r>
          </a:p>
        </p:txBody>
      </p:sp>
      <p:pic>
        <p:nvPicPr>
          <p:cNvPr id="3" name="已录下的声音">
            <a:hlinkClick r:id="" action="ppaction://media"/>
            <a:extLst>
              <a:ext uri="{FF2B5EF4-FFF2-40B4-BE49-F238E27FC236}">
                <a16:creationId xmlns:a16="http://schemas.microsoft.com/office/drawing/2014/main" id="{3B454A42-B861-4234-9348-E6132E2EE18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25141" y="327672"/>
            <a:ext cx="406400" cy="406400"/>
          </a:xfrm>
          <a:prstGeom prst="rect">
            <a:avLst/>
          </a:prstGeom>
        </p:spPr>
      </p:pic>
    </p:spTree>
    <p:extLst>
      <p:ext uri="{BB962C8B-B14F-4D97-AF65-F5344CB8AC3E}">
        <p14:creationId xmlns:p14="http://schemas.microsoft.com/office/powerpoint/2010/main" val="3943018512"/>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80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公众号：阿拉丁PPT】_1"/>
          <p:cNvSpPr txBox="1"/>
          <p:nvPr/>
        </p:nvSpPr>
        <p:spPr>
          <a:xfrm>
            <a:off x="2266800" y="1295228"/>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撰写论文中的调查途径以及走访地点</a:t>
            </a:r>
          </a:p>
        </p:txBody>
      </p:sp>
      <p:sp>
        <p:nvSpPr>
          <p:cNvPr id="2" name="【公众号：阿拉丁PPT】_2"/>
          <p:cNvSpPr>
            <a:spLocks noGrp="1"/>
          </p:cNvSpPr>
          <p:nvPr>
            <p:ph type="title"/>
          </p:nvPr>
        </p:nvSpPr>
        <p:spPr/>
        <p:txBody>
          <a:bodyPr/>
          <a:lstStyle/>
          <a:p>
            <a:r>
              <a:rPr lang="zh-CN" altLang="en-US" dirty="0"/>
              <a:t>调研过程</a:t>
            </a:r>
          </a:p>
        </p:txBody>
      </p:sp>
      <p:sp>
        <p:nvSpPr>
          <p:cNvPr id="202" name="【公众号：阿拉丁PPT】_14"/>
          <p:cNvSpPr>
            <a:spLocks noChangeArrowheads="1"/>
          </p:cNvSpPr>
          <p:nvPr/>
        </p:nvSpPr>
        <p:spPr bwMode="auto">
          <a:xfrm>
            <a:off x="4898944" y="6396335"/>
            <a:ext cx="6821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00" dirty="0">
                <a:latin typeface="Agency FB" panose="020B0503020202020204" pitchFamily="34" charset="0"/>
                <a:ea typeface="方正兰亭中粗黑_GBK" pitchFamily="2" charset="-122"/>
              </a:rPr>
              <a:t>80%</a:t>
            </a:r>
            <a:endParaRPr lang="zh-CN" altLang="en-US" sz="2400" dirty="0">
              <a:latin typeface="Agency FB" panose="020B0503020202020204" pitchFamily="34" charset="0"/>
              <a:ea typeface="方正兰亭中粗黑_GBK" pitchFamily="2" charset="-122"/>
            </a:endParaRPr>
          </a:p>
        </p:txBody>
      </p:sp>
      <p:sp>
        <p:nvSpPr>
          <p:cNvPr id="205" name="【公众号：阿拉丁PPT】_17"/>
          <p:cNvSpPr>
            <a:spLocks noChangeArrowheads="1"/>
          </p:cNvSpPr>
          <p:nvPr/>
        </p:nvSpPr>
        <p:spPr bwMode="auto">
          <a:xfrm>
            <a:off x="3948616" y="6457890"/>
            <a:ext cx="10421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dirty="0">
                <a:solidFill>
                  <a:schemeClr val="bg2">
                    <a:lumMod val="25000"/>
                  </a:schemeClr>
                </a:solidFill>
                <a:latin typeface="微软雅黑" pitchFamily="34" charset="-122"/>
                <a:ea typeface="微软雅黑" pitchFamily="34" charset="-122"/>
              </a:rPr>
              <a:t>数据采集</a:t>
            </a:r>
            <a:endParaRPr lang="en-US" altLang="zh-CN" sz="1600" dirty="0">
              <a:solidFill>
                <a:schemeClr val="bg2">
                  <a:lumMod val="25000"/>
                </a:schemeClr>
              </a:solidFill>
              <a:latin typeface="微软雅黑" pitchFamily="34" charset="-122"/>
              <a:ea typeface="微软雅黑" pitchFamily="34" charset="-122"/>
            </a:endParaRPr>
          </a:p>
        </p:txBody>
      </p:sp>
      <p:grpSp>
        <p:nvGrpSpPr>
          <p:cNvPr id="229" name="【公众号：阿拉丁PPT】_20"/>
          <p:cNvGrpSpPr>
            <a:grpSpLocks/>
          </p:cNvGrpSpPr>
          <p:nvPr/>
        </p:nvGrpSpPr>
        <p:grpSpPr bwMode="auto">
          <a:xfrm>
            <a:off x="3830982" y="5561476"/>
            <a:ext cx="1927464" cy="690556"/>
            <a:chOff x="2493877" y="2788344"/>
            <a:chExt cx="1502059" cy="537006"/>
          </a:xfrm>
        </p:grpSpPr>
        <p:sp>
          <p:nvSpPr>
            <p:cNvPr id="230" name="圆角矩形 6"/>
            <p:cNvSpPr/>
            <p:nvPr/>
          </p:nvSpPr>
          <p:spPr>
            <a:xfrm>
              <a:off x="2493877" y="2788344"/>
              <a:ext cx="1502059" cy="537006"/>
            </a:xfrm>
            <a:custGeom>
              <a:avLst/>
              <a:gdLst/>
              <a:ahLst/>
              <a:cxnLst/>
              <a:rect l="l" t="t" r="r" b="b"/>
              <a:pathLst>
                <a:path w="926578" h="297193">
                  <a:moveTo>
                    <a:pt x="29877" y="0"/>
                  </a:moveTo>
                  <a:lnTo>
                    <a:pt x="852353" y="0"/>
                  </a:lnTo>
                  <a:cubicBezTo>
                    <a:pt x="868854" y="0"/>
                    <a:pt x="882230" y="13376"/>
                    <a:pt x="882230" y="29877"/>
                  </a:cubicBezTo>
                  <a:lnTo>
                    <a:pt x="882230" y="76588"/>
                  </a:lnTo>
                  <a:lnTo>
                    <a:pt x="902575" y="76588"/>
                  </a:lnTo>
                  <a:cubicBezTo>
                    <a:pt x="915831" y="76588"/>
                    <a:pt x="926578" y="87335"/>
                    <a:pt x="926578" y="100591"/>
                  </a:cubicBezTo>
                  <a:lnTo>
                    <a:pt x="926578" y="196601"/>
                  </a:lnTo>
                  <a:cubicBezTo>
                    <a:pt x="926578" y="209857"/>
                    <a:pt x="915831" y="220604"/>
                    <a:pt x="902575" y="220604"/>
                  </a:cubicBezTo>
                  <a:lnTo>
                    <a:pt x="882230" y="220604"/>
                  </a:lnTo>
                  <a:lnTo>
                    <a:pt x="882230" y="267316"/>
                  </a:lnTo>
                  <a:cubicBezTo>
                    <a:pt x="882230" y="283817"/>
                    <a:pt x="868854" y="297193"/>
                    <a:pt x="852353" y="297193"/>
                  </a:cubicBezTo>
                  <a:lnTo>
                    <a:pt x="29877" y="297193"/>
                  </a:lnTo>
                  <a:cubicBezTo>
                    <a:pt x="13376" y="297193"/>
                    <a:pt x="0" y="283817"/>
                    <a:pt x="0" y="267316"/>
                  </a:cubicBezTo>
                  <a:lnTo>
                    <a:pt x="0" y="29877"/>
                  </a:lnTo>
                  <a:cubicBezTo>
                    <a:pt x="0" y="13376"/>
                    <a:pt x="13376" y="0"/>
                    <a:pt x="29877" y="0"/>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31" name="组合 12"/>
            <p:cNvGrpSpPr>
              <a:grpSpLocks/>
            </p:cNvGrpSpPr>
            <p:nvPr/>
          </p:nvGrpSpPr>
          <p:grpSpPr bwMode="auto">
            <a:xfrm>
              <a:off x="2573267" y="2857205"/>
              <a:ext cx="1254364" cy="399280"/>
              <a:chOff x="2573267" y="2857205"/>
              <a:chExt cx="1254364" cy="399280"/>
            </a:xfrm>
          </p:grpSpPr>
          <p:sp>
            <p:nvSpPr>
              <p:cNvPr id="232" name="矩形 231"/>
              <p:cNvSpPr/>
              <p:nvPr/>
            </p:nvSpPr>
            <p:spPr>
              <a:xfrm>
                <a:off x="2573267"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3" name="矩形 232"/>
              <p:cNvSpPr/>
              <p:nvPr/>
            </p:nvSpPr>
            <p:spPr>
              <a:xfrm>
                <a:off x="2701878"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4" name="矩形 233"/>
              <p:cNvSpPr/>
              <p:nvPr/>
            </p:nvSpPr>
            <p:spPr>
              <a:xfrm>
                <a:off x="283049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5" name="矩形 234"/>
              <p:cNvSpPr/>
              <p:nvPr/>
            </p:nvSpPr>
            <p:spPr>
              <a:xfrm>
                <a:off x="2959102"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6" name="矩形 235"/>
              <p:cNvSpPr/>
              <p:nvPr/>
            </p:nvSpPr>
            <p:spPr>
              <a:xfrm>
                <a:off x="3087714"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7" name="矩形 236"/>
              <p:cNvSpPr/>
              <p:nvPr/>
            </p:nvSpPr>
            <p:spPr>
              <a:xfrm>
                <a:off x="3216325"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8" name="矩形 237"/>
              <p:cNvSpPr/>
              <p:nvPr/>
            </p:nvSpPr>
            <p:spPr>
              <a:xfrm>
                <a:off x="3344938"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9" name="矩形 238"/>
              <p:cNvSpPr/>
              <p:nvPr/>
            </p:nvSpPr>
            <p:spPr>
              <a:xfrm>
                <a:off x="3473549"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0" name="矩形 239"/>
              <p:cNvSpPr/>
              <p:nvPr/>
            </p:nvSpPr>
            <p:spPr>
              <a:xfrm>
                <a:off x="360216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1" name="矩形 240"/>
              <p:cNvSpPr/>
              <p:nvPr/>
            </p:nvSpPr>
            <p:spPr>
              <a:xfrm>
                <a:off x="3730774" y="2857205"/>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grpSp>
      <p:sp>
        <p:nvSpPr>
          <p:cNvPr id="242" name="【公众号：阿拉丁PPT】_21"/>
          <p:cNvSpPr/>
          <p:nvPr/>
        </p:nvSpPr>
        <p:spPr>
          <a:xfrm>
            <a:off x="3935394"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3" name="【公众号：阿拉丁PPT】_22"/>
          <p:cNvSpPr/>
          <p:nvPr/>
        </p:nvSpPr>
        <p:spPr>
          <a:xfrm>
            <a:off x="4098907"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4" name="【公众号：阿拉丁PPT】_23"/>
          <p:cNvSpPr/>
          <p:nvPr/>
        </p:nvSpPr>
        <p:spPr>
          <a:xfrm>
            <a:off x="4262420"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5" name="【公众号：阿拉丁PPT】_24"/>
          <p:cNvSpPr/>
          <p:nvPr/>
        </p:nvSpPr>
        <p:spPr>
          <a:xfrm>
            <a:off x="4425933"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6" name="【公众号：阿拉丁PPT】_25"/>
          <p:cNvSpPr/>
          <p:nvPr/>
        </p:nvSpPr>
        <p:spPr>
          <a:xfrm>
            <a:off x="4589446" y="565003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7" name="【公众号：阿拉丁PPT】_26"/>
          <p:cNvSpPr/>
          <p:nvPr/>
        </p:nvSpPr>
        <p:spPr>
          <a:xfrm>
            <a:off x="4754996" y="5650033"/>
            <a:ext cx="124286"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8" name="【公众号：阿拉丁PPT】_27"/>
          <p:cNvSpPr/>
          <p:nvPr/>
        </p:nvSpPr>
        <p:spPr>
          <a:xfrm>
            <a:off x="4920548" y="565003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2" name="【公众号：阿拉丁PPT】_28"/>
          <p:cNvSpPr/>
          <p:nvPr/>
        </p:nvSpPr>
        <p:spPr>
          <a:xfrm>
            <a:off x="5087235" y="565003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aphicFrame>
        <p:nvGraphicFramePr>
          <p:cNvPr id="3" name="表格 2">
            <a:extLst>
              <a:ext uri="{FF2B5EF4-FFF2-40B4-BE49-F238E27FC236}">
                <a16:creationId xmlns:a16="http://schemas.microsoft.com/office/drawing/2014/main" id="{EB252C14-BE1D-4C47-A5AB-FADB9B839836}"/>
              </a:ext>
            </a:extLst>
          </p:cNvPr>
          <p:cNvGraphicFramePr>
            <a:graphicFrameLocks noGrp="1"/>
          </p:cNvGraphicFramePr>
          <p:nvPr>
            <p:extLst>
              <p:ext uri="{D42A27DB-BD31-4B8C-83A1-F6EECF244321}">
                <p14:modId xmlns:p14="http://schemas.microsoft.com/office/powerpoint/2010/main" val="1427047107"/>
              </p:ext>
            </p:extLst>
          </p:nvPr>
        </p:nvGraphicFramePr>
        <p:xfrm>
          <a:off x="838200" y="2081054"/>
          <a:ext cx="7664777" cy="2727960"/>
        </p:xfrm>
        <a:graphic>
          <a:graphicData uri="http://schemas.openxmlformats.org/drawingml/2006/table">
            <a:tbl>
              <a:tblPr>
                <a:tableStyleId>{2D5ABB26-0587-4C30-8999-92F81FD0307C}</a:tableStyleId>
              </a:tblPr>
              <a:tblGrid>
                <a:gridCol w="509833">
                  <a:extLst>
                    <a:ext uri="{9D8B030D-6E8A-4147-A177-3AD203B41FA5}">
                      <a16:colId xmlns:a16="http://schemas.microsoft.com/office/drawing/2014/main" val="1212301640"/>
                    </a:ext>
                  </a:extLst>
                </a:gridCol>
                <a:gridCol w="2158738">
                  <a:extLst>
                    <a:ext uri="{9D8B030D-6E8A-4147-A177-3AD203B41FA5}">
                      <a16:colId xmlns:a16="http://schemas.microsoft.com/office/drawing/2014/main" val="1892769346"/>
                    </a:ext>
                  </a:extLst>
                </a:gridCol>
                <a:gridCol w="1593130">
                  <a:extLst>
                    <a:ext uri="{9D8B030D-6E8A-4147-A177-3AD203B41FA5}">
                      <a16:colId xmlns:a16="http://schemas.microsoft.com/office/drawing/2014/main" val="739135972"/>
                    </a:ext>
                  </a:extLst>
                </a:gridCol>
                <a:gridCol w="3403076">
                  <a:extLst>
                    <a:ext uri="{9D8B030D-6E8A-4147-A177-3AD203B41FA5}">
                      <a16:colId xmlns:a16="http://schemas.microsoft.com/office/drawing/2014/main" val="2353052683"/>
                    </a:ext>
                  </a:extLst>
                </a:gridCol>
              </a:tblGrid>
              <a:tr h="0">
                <a:tc>
                  <a:txBody>
                    <a:bodyPr/>
                    <a:lstStyle/>
                    <a:p>
                      <a:r>
                        <a:rPr lang="zh-CN" altLang="en-US" sz="1300" dirty="0">
                          <a:effectLst/>
                        </a:rPr>
                        <a:t>序号</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地点名称</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走访日期</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调查内容</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7017837"/>
                  </a:ext>
                </a:extLst>
              </a:tr>
              <a:tr h="158126">
                <a:tc>
                  <a:txBody>
                    <a:bodyPr/>
                    <a:lstStyle/>
                    <a:p>
                      <a:r>
                        <a:rPr lang="en-US" altLang="zh-CN" sz="1300">
                          <a:effectLst/>
                        </a:rPr>
                        <a:t>1</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大连高新技术产业园区</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2022-12-27</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智慧城市建设现状和规划、智能制造和机器人技术等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683415"/>
                  </a:ext>
                </a:extLst>
              </a:tr>
              <a:tr h="0">
                <a:tc>
                  <a:txBody>
                    <a:bodyPr/>
                    <a:lstStyle/>
                    <a:p>
                      <a:r>
                        <a:rPr lang="en-US" altLang="zh-CN" sz="1300">
                          <a:effectLst/>
                        </a:rPr>
                        <a:t>2</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大连软件园</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a:t>
                      </a:r>
                      <a:r>
                        <a:rPr lang="zh-CN" altLang="en-US" sz="1300" dirty="0">
                          <a:effectLst/>
                        </a:rPr>
                        <a:t>年十月至今</a:t>
                      </a:r>
                      <a:endParaRPr lang="en-US" altLang="zh-CN" sz="1300" dirty="0">
                        <a:effectLst/>
                      </a:endParaRP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软件企业发展、智慧交通等、并参与实习工作</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44867387"/>
                  </a:ext>
                </a:extLst>
              </a:tr>
              <a:tr h="0">
                <a:tc>
                  <a:txBody>
                    <a:bodyPr/>
                    <a:lstStyle/>
                    <a:p>
                      <a:r>
                        <a:rPr lang="en-US" altLang="zh-CN" sz="1300">
                          <a:effectLst/>
                        </a:rPr>
                        <a:t>3</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金普新区智慧城市示范区（网上资料）</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智慧交通、智慧环保、智慧医疗、智慧教育等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13552042"/>
                  </a:ext>
                </a:extLst>
              </a:tr>
              <a:tr h="0">
                <a:tc>
                  <a:txBody>
                    <a:bodyPr/>
                    <a:lstStyle/>
                    <a:p>
                      <a:r>
                        <a:rPr lang="en-US" altLang="zh-CN" sz="1300">
                          <a:effectLst/>
                        </a:rPr>
                        <a:t>4</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大连星海广场以及滨海路</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2023-03-13 </a:t>
                      </a:r>
                    </a:p>
                    <a:p>
                      <a:r>
                        <a:rPr lang="en-US" altLang="zh-CN" sz="1300" dirty="0">
                          <a:effectLst/>
                        </a:rPr>
                        <a:t>2023-05-01</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智慧旅游</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56282393"/>
                  </a:ext>
                </a:extLst>
              </a:tr>
              <a:tr h="0">
                <a:tc>
                  <a:txBody>
                    <a:bodyPr/>
                    <a:lstStyle/>
                    <a:p>
                      <a:r>
                        <a:rPr lang="en-US" altLang="zh-CN" sz="1300">
                          <a:effectLst/>
                        </a:rPr>
                        <a:t>5</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大连东港</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2023-01-09</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经济贸易、智慧物流、海关等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20408562"/>
                  </a:ext>
                </a:extLst>
              </a:tr>
            </a:tbl>
          </a:graphicData>
        </a:graphic>
      </p:graphicFrame>
      <p:pic>
        <p:nvPicPr>
          <p:cNvPr id="5" name="已录下的声音">
            <a:hlinkClick r:id="" action="ppaction://media"/>
            <a:extLst>
              <a:ext uri="{FF2B5EF4-FFF2-40B4-BE49-F238E27FC236}">
                <a16:creationId xmlns:a16="http://schemas.microsoft.com/office/drawing/2014/main" id="{BCC50DCB-2C27-4B68-A475-D513115D376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12126" y="551481"/>
            <a:ext cx="406400" cy="406400"/>
          </a:xfrm>
          <a:prstGeom prst="rect">
            <a:avLst/>
          </a:prstGeom>
        </p:spPr>
      </p:pic>
    </p:spTree>
    <p:extLst>
      <p:ext uri="{BB962C8B-B14F-4D97-AF65-F5344CB8AC3E}">
        <p14:creationId xmlns:p14="http://schemas.microsoft.com/office/powerpoint/2010/main" val="1962717653"/>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28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8" name="【公众号：阿拉丁PPT】_2"/>
          <p:cNvGrpSpPr/>
          <p:nvPr/>
        </p:nvGrpSpPr>
        <p:grpSpPr>
          <a:xfrm>
            <a:off x="6963654" y="1580472"/>
            <a:ext cx="1011034" cy="1011034"/>
            <a:chOff x="1253204" y="1971679"/>
            <a:chExt cx="2914645" cy="2914646"/>
          </a:xfrm>
        </p:grpSpPr>
        <p:sp>
          <p:nvSpPr>
            <p:cNvPr id="19" name="任意多边形 18"/>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20" name="任意多边形 19"/>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1" name="【公众号：阿拉丁PPT】_3"/>
          <p:cNvSpPr>
            <a:spLocks noChangeArrowheads="1"/>
          </p:cNvSpPr>
          <p:nvPr/>
        </p:nvSpPr>
        <p:spPr bwMode="gray">
          <a:xfrm>
            <a:off x="5930288" y="3258745"/>
            <a:ext cx="3077766"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不足之处</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2"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04</a:t>
            </a:r>
            <a:endParaRPr lang="zh-CN" altLang="en-US" sz="3600" b="1" dirty="0">
              <a:solidFill>
                <a:schemeClr val="accent2"/>
              </a:solidFill>
              <a:latin typeface="Agency FB" panose="020B0503020202020204" pitchFamily="34" charset="0"/>
            </a:endParaRPr>
          </a:p>
        </p:txBody>
      </p:sp>
      <p:sp>
        <p:nvSpPr>
          <p:cNvPr id="23"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5" name="【公众号：阿拉丁PPT】_7"/>
          <p:cNvSpPr txBox="1"/>
          <p:nvPr/>
        </p:nvSpPr>
        <p:spPr>
          <a:xfrm>
            <a:off x="5839656" y="4438710"/>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不足之处</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0"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公众号：阿拉丁PPT】_11"/>
          <p:cNvGrpSpPr/>
          <p:nvPr/>
        </p:nvGrpSpPr>
        <p:grpSpPr>
          <a:xfrm>
            <a:off x="5839656" y="2428762"/>
            <a:ext cx="3259030" cy="586564"/>
            <a:chOff x="7232135" y="5964585"/>
            <a:chExt cx="4963932" cy="893415"/>
          </a:xfrm>
        </p:grpSpPr>
        <p:grpSp>
          <p:nvGrpSpPr>
            <p:cNvPr id="32" name="组合 31"/>
            <p:cNvGrpSpPr/>
            <p:nvPr/>
          </p:nvGrpSpPr>
          <p:grpSpPr>
            <a:xfrm>
              <a:off x="7233586" y="5964585"/>
              <a:ext cx="4961031" cy="814555"/>
              <a:chOff x="6350" y="1903413"/>
              <a:chExt cx="12182476" cy="2000250"/>
            </a:xfrm>
          </p:grpSpPr>
          <p:sp>
            <p:nvSpPr>
              <p:cNvPr id="34"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任意多边形 32"/>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已录下的声音">
            <a:hlinkClick r:id="" action="ppaction://media"/>
            <a:extLst>
              <a:ext uri="{FF2B5EF4-FFF2-40B4-BE49-F238E27FC236}">
                <a16:creationId xmlns:a16="http://schemas.microsoft.com/office/drawing/2014/main" id="{607D7215-C27F-4644-8433-0D9883D832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22400" y="616164"/>
            <a:ext cx="406400" cy="406400"/>
          </a:xfrm>
          <a:prstGeom prst="rect">
            <a:avLst/>
          </a:prstGeom>
        </p:spPr>
      </p:pic>
    </p:spTree>
    <p:extLst>
      <p:ext uri="{BB962C8B-B14F-4D97-AF65-F5344CB8AC3E}">
        <p14:creationId xmlns:p14="http://schemas.microsoft.com/office/powerpoint/2010/main" val="1998726789"/>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7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公众号：阿拉丁PPT】_1"/>
          <p:cNvSpPr/>
          <p:nvPr/>
        </p:nvSpPr>
        <p:spPr>
          <a:xfrm>
            <a:off x="618064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2"/>
          <p:cNvSpPr/>
          <p:nvPr/>
        </p:nvSpPr>
        <p:spPr>
          <a:xfrm flipH="1">
            <a:off x="407119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3"/>
          <p:cNvSpPr/>
          <p:nvPr/>
        </p:nvSpPr>
        <p:spPr>
          <a:xfrm flipV="1">
            <a:off x="618064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公众号：阿拉丁PPT】_4"/>
          <p:cNvSpPr/>
          <p:nvPr/>
        </p:nvSpPr>
        <p:spPr>
          <a:xfrm flipH="1" flipV="1">
            <a:off x="407119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公众号：阿拉丁PPT】_5"/>
          <p:cNvSpPr>
            <a:spLocks noGrp="1"/>
          </p:cNvSpPr>
          <p:nvPr>
            <p:ph type="title"/>
          </p:nvPr>
        </p:nvSpPr>
        <p:spPr/>
        <p:txBody>
          <a:bodyPr/>
          <a:lstStyle/>
          <a:p>
            <a:r>
              <a:rPr lang="zh-CN" altLang="en-US" dirty="0"/>
              <a:t>不足之处</a:t>
            </a:r>
          </a:p>
        </p:txBody>
      </p:sp>
      <p:sp>
        <p:nvSpPr>
          <p:cNvPr id="31" name="【公众号：阿拉丁PPT】_6"/>
          <p:cNvSpPr txBox="1"/>
          <p:nvPr/>
        </p:nvSpPr>
        <p:spPr>
          <a:xfrm>
            <a:off x="892701" y="5043755"/>
            <a:ext cx="2764898" cy="829971"/>
          </a:xfrm>
          <a:prstGeom prst="rect">
            <a:avLst/>
          </a:prstGeom>
          <a:noFill/>
        </p:spPr>
        <p:txBody>
          <a:bodyPr wrap="square" lIns="0" tIns="0" rIns="0" bIns="0" rtlCol="0">
            <a:spAutoFit/>
          </a:bodyPr>
          <a:lstStyle/>
          <a:p>
            <a:pPr>
              <a:lnSpc>
                <a:spcPts val="2200"/>
              </a:lnSpc>
            </a:pPr>
            <a:r>
              <a:rPr lang="zh-CN" altLang="en-US" sz="1600" dirty="0"/>
              <a:t>有的观点是在一些国外文章上改修的，在改修后具体文献未写至论文中</a:t>
            </a:r>
            <a:endParaRPr lang="en-US" altLang="zh-CN" sz="1600" dirty="0"/>
          </a:p>
        </p:txBody>
      </p:sp>
      <p:sp>
        <p:nvSpPr>
          <p:cNvPr id="43" name="【公众号：阿拉丁PPT】_8"/>
          <p:cNvSpPr txBox="1"/>
          <p:nvPr/>
        </p:nvSpPr>
        <p:spPr>
          <a:xfrm>
            <a:off x="892700" y="2300435"/>
            <a:ext cx="2764899" cy="1112099"/>
          </a:xfrm>
          <a:prstGeom prst="rect">
            <a:avLst/>
          </a:prstGeom>
          <a:noFill/>
        </p:spPr>
        <p:txBody>
          <a:bodyPr wrap="square" lIns="0" tIns="0" rIns="0" bIns="0" rtlCol="0">
            <a:spAutoFit/>
          </a:bodyPr>
          <a:lstStyle>
            <a:defPPr>
              <a:defRPr lang="zh-CN"/>
            </a:defPPr>
            <a:lvl1pPr algn="just">
              <a:defRPr>
                <a:solidFill>
                  <a:schemeClr val="bg2">
                    <a:lumMod val="25000"/>
                  </a:schemeClr>
                </a:solidFill>
              </a:defRPr>
            </a:lvl1pPr>
          </a:lstStyle>
          <a:p>
            <a:pPr>
              <a:lnSpc>
                <a:spcPts val="2200"/>
              </a:lnSpc>
            </a:pPr>
            <a:r>
              <a:rPr lang="zh-CN" altLang="en-US" sz="1600" dirty="0"/>
              <a:t>因为智慧城市是一个较为庞大的体系，没有办法在客户端复现智慧城市的构建，所以缺乏有力数据支撑</a:t>
            </a:r>
            <a:endParaRPr lang="en-US" altLang="zh-CN" sz="1600" dirty="0"/>
          </a:p>
        </p:txBody>
      </p:sp>
      <p:sp>
        <p:nvSpPr>
          <p:cNvPr id="45" name="【公众号：阿拉丁PPT】_9"/>
          <p:cNvSpPr txBox="1"/>
          <p:nvPr/>
        </p:nvSpPr>
        <p:spPr>
          <a:xfrm>
            <a:off x="8552390" y="2300435"/>
            <a:ext cx="2764898" cy="1112099"/>
          </a:xfrm>
          <a:prstGeom prst="rect">
            <a:avLst/>
          </a:prstGeom>
          <a:noFill/>
        </p:spPr>
        <p:txBody>
          <a:bodyPr wrap="square" lIns="0" tIns="0" rIns="0" bIns="0" rtlCol="0">
            <a:spAutoFit/>
          </a:bodyPr>
          <a:lstStyle/>
          <a:p>
            <a:pPr>
              <a:lnSpc>
                <a:spcPts val="2200"/>
              </a:lnSpc>
            </a:pPr>
            <a:r>
              <a:rPr lang="zh-CN" altLang="en-US" sz="1600" dirty="0"/>
              <a:t>在描述桥梁工程中的应用时有些写的不详细，因为在实际考察当中很少接触桥梁工程的建设。</a:t>
            </a:r>
            <a:endParaRPr lang="en-US" altLang="zh-CN" sz="1600" dirty="0"/>
          </a:p>
        </p:txBody>
      </p:sp>
      <p:sp>
        <p:nvSpPr>
          <p:cNvPr id="32" name="【公众号：阿拉丁PPT】_10"/>
          <p:cNvSpPr txBox="1"/>
          <p:nvPr/>
        </p:nvSpPr>
        <p:spPr>
          <a:xfrm>
            <a:off x="5371366" y="2909552"/>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A</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35" name="【公众号：阿拉丁PPT】_11"/>
          <p:cNvSpPr txBox="1"/>
          <p:nvPr/>
        </p:nvSpPr>
        <p:spPr>
          <a:xfrm>
            <a:off x="5364346" y="3987025"/>
            <a:ext cx="52489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B</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44" name="【公众号：阿拉丁PPT】_12"/>
          <p:cNvSpPr txBox="1"/>
          <p:nvPr/>
        </p:nvSpPr>
        <p:spPr>
          <a:xfrm>
            <a:off x="6385982" y="2897208"/>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C</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28" name="【公众号：阿拉丁PPT】_14"/>
          <p:cNvSpPr txBox="1"/>
          <p:nvPr/>
        </p:nvSpPr>
        <p:spPr>
          <a:xfrm>
            <a:off x="874713" y="1806985"/>
            <a:ext cx="2462213"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缺乏有力数据再现</a:t>
            </a:r>
          </a:p>
        </p:txBody>
      </p:sp>
      <p:sp>
        <p:nvSpPr>
          <p:cNvPr id="29" name="【公众号：阿拉丁PPT】_15"/>
          <p:cNvSpPr txBox="1"/>
          <p:nvPr/>
        </p:nvSpPr>
        <p:spPr>
          <a:xfrm>
            <a:off x="898901" y="4489375"/>
            <a:ext cx="1846659" cy="369332"/>
          </a:xfrm>
          <a:prstGeom prst="rect">
            <a:avLst/>
          </a:prstGeom>
          <a:noFill/>
        </p:spPr>
        <p:txBody>
          <a:bodyPr wrap="none" lIns="0" tIns="0" rIns="0" bIns="0" rtlCol="0">
            <a:spAutoFit/>
          </a:bodyPr>
          <a:lstStyle>
            <a:defPPr>
              <a:defRPr lang="zh-CN"/>
            </a:defPPr>
            <a:lvl1pPr>
              <a:defRPr sz="2400" b="1">
                <a:solidFill>
                  <a:schemeClr val="accent2"/>
                </a:solidFill>
                <a:latin typeface="微软雅黑" pitchFamily="34" charset="-122"/>
                <a:ea typeface="微软雅黑" pitchFamily="34" charset="-122"/>
              </a:defRPr>
            </a:lvl1pPr>
          </a:lstStyle>
          <a:p>
            <a:r>
              <a:rPr lang="zh-CN" altLang="en-US" dirty="0"/>
              <a:t>参考文献偏少</a:t>
            </a:r>
          </a:p>
        </p:txBody>
      </p:sp>
      <p:sp>
        <p:nvSpPr>
          <p:cNvPr id="30" name="【公众号：阿拉丁PPT】_16"/>
          <p:cNvSpPr txBox="1"/>
          <p:nvPr/>
        </p:nvSpPr>
        <p:spPr>
          <a:xfrm>
            <a:off x="8552390" y="1806985"/>
            <a:ext cx="3385542" cy="369332"/>
          </a:xfrm>
          <a:prstGeom prst="rect">
            <a:avLst/>
          </a:prstGeom>
          <a:noFill/>
        </p:spPr>
        <p:txBody>
          <a:bodyPr wrap="none" lIns="0" tIns="0" rIns="0" bIns="0" rtlCol="0">
            <a:spAutoFit/>
          </a:bodyPr>
          <a:lstStyle/>
          <a:p>
            <a:r>
              <a:rPr lang="zh-CN" altLang="en-US" sz="2400" b="1" dirty="0">
                <a:solidFill>
                  <a:schemeClr val="accent2"/>
                </a:solidFill>
                <a:latin typeface="微软雅黑" pitchFamily="34" charset="-122"/>
                <a:ea typeface="微软雅黑" pitchFamily="34" charset="-122"/>
              </a:rPr>
              <a:t>描述桥梁工程时有些笼统</a:t>
            </a:r>
          </a:p>
        </p:txBody>
      </p:sp>
      <p:pic>
        <p:nvPicPr>
          <p:cNvPr id="2" name="已录下的声音">
            <a:hlinkClick r:id="" action="ppaction://media"/>
            <a:extLst>
              <a:ext uri="{FF2B5EF4-FFF2-40B4-BE49-F238E27FC236}">
                <a16:creationId xmlns:a16="http://schemas.microsoft.com/office/drawing/2014/main" id="{05C00B21-8068-4225-A312-1BFEEE7DA7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16917" y="730401"/>
            <a:ext cx="406400" cy="406400"/>
          </a:xfrm>
          <a:prstGeom prst="rect">
            <a:avLst/>
          </a:prstGeom>
        </p:spPr>
      </p:pic>
    </p:spTree>
    <p:extLst>
      <p:ext uri="{BB962C8B-B14F-4D97-AF65-F5344CB8AC3E}">
        <p14:creationId xmlns:p14="http://schemas.microsoft.com/office/powerpoint/2010/main" val="1117405460"/>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9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4699182" y="3341845"/>
            <a:ext cx="5539978" cy="6647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4800" b="1" dirty="0">
                <a:solidFill>
                  <a:schemeClr val="accent2"/>
                </a:solidFill>
                <a:latin typeface="微软雅黑" panose="020B0503020204020204" pitchFamily="34" charset="-122"/>
                <a:ea typeface="微软雅黑" panose="020B0503020204020204" pitchFamily="34" charset="-122"/>
              </a:rPr>
              <a:t>研究结论的发展方向</a:t>
            </a:r>
            <a:endParaRPr lang="en-US" altLang="zh-CN" sz="48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05</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625958" y="4449238"/>
            <a:ext cx="2148692"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研究结论的发展方向</a:t>
            </a:r>
          </a:p>
        </p:txBody>
      </p:sp>
      <p:sp>
        <p:nvSpPr>
          <p:cNvPr id="24" name="【公众号：阿拉丁PPT】_7"/>
          <p:cNvSpPr txBox="1"/>
          <p:nvPr/>
        </p:nvSpPr>
        <p:spPr>
          <a:xfrm>
            <a:off x="8057180"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参考文献</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3" name="组合 32"/>
            <p:cNvGrpSpPr/>
            <p:nvPr/>
          </p:nvGrpSpPr>
          <p:grpSpPr>
            <a:xfrm>
              <a:off x="7233586" y="5964585"/>
              <a:ext cx="4961031" cy="814555"/>
              <a:chOff x="6350" y="1903413"/>
              <a:chExt cx="12182476" cy="2000250"/>
            </a:xfrm>
          </p:grpSpPr>
          <p:sp>
            <p:nvSpPr>
              <p:cNvPr id="3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4" name="任意多边形 33"/>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已录下的声音">
            <a:hlinkClick r:id="" action="ppaction://media"/>
            <a:extLst>
              <a:ext uri="{FF2B5EF4-FFF2-40B4-BE49-F238E27FC236}">
                <a16:creationId xmlns:a16="http://schemas.microsoft.com/office/drawing/2014/main" id="{5015DB28-77A5-404F-88CD-B2EDCF05A9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22400" y="390132"/>
            <a:ext cx="406400" cy="406400"/>
          </a:xfrm>
          <a:prstGeom prst="rect">
            <a:avLst/>
          </a:prstGeom>
        </p:spPr>
      </p:pic>
    </p:spTree>
    <p:extLst>
      <p:ext uri="{BB962C8B-B14F-4D97-AF65-F5344CB8AC3E}">
        <p14:creationId xmlns:p14="http://schemas.microsoft.com/office/powerpoint/2010/main" val="3893498022"/>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3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sz="3200" dirty="0"/>
              <a:t>研究结论的发展方向</a:t>
            </a:r>
          </a:p>
        </p:txBody>
      </p:sp>
      <p:sp>
        <p:nvSpPr>
          <p:cNvPr id="26" name="【公众号：阿拉丁PPT】_2"/>
          <p:cNvSpPr txBox="1"/>
          <p:nvPr/>
        </p:nvSpPr>
        <p:spPr>
          <a:xfrm>
            <a:off x="3872264"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1</a:t>
            </a:r>
            <a:endParaRPr lang="zh-CN" altLang="en-US" sz="2400" b="1" dirty="0">
              <a:solidFill>
                <a:schemeClr val="bg1"/>
              </a:solidFill>
              <a:latin typeface="Agency FB" panose="020B0503020202020204" pitchFamily="34" charset="0"/>
              <a:ea typeface="+mj-ea"/>
            </a:endParaRPr>
          </a:p>
        </p:txBody>
      </p:sp>
      <p:sp>
        <p:nvSpPr>
          <p:cNvPr id="28" name="【公众号：阿拉丁PPT】_3"/>
          <p:cNvSpPr txBox="1"/>
          <p:nvPr/>
        </p:nvSpPr>
        <p:spPr>
          <a:xfrm>
            <a:off x="1329501" y="4466567"/>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研究成果</a:t>
            </a:r>
          </a:p>
        </p:txBody>
      </p:sp>
      <p:sp>
        <p:nvSpPr>
          <p:cNvPr id="29" name="【公众号：阿拉丁PPT】_4"/>
          <p:cNvSpPr txBox="1"/>
          <p:nvPr/>
        </p:nvSpPr>
        <p:spPr>
          <a:xfrm>
            <a:off x="995571" y="5038440"/>
            <a:ext cx="3022852" cy="1381084"/>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在论文的研究结果中，指出地理信息科学在智慧城市中的作用是不可忽视的，有很多方面都应用了地理信息技术，在未来会有更多的方面，地理信息技术尤其在信息整合方面也有巨大的帮助</a:t>
            </a:r>
            <a:endParaRPr lang="en-US" altLang="zh-CN" sz="1300" dirty="0">
              <a:solidFill>
                <a:schemeClr val="bg2">
                  <a:lumMod val="25000"/>
                </a:schemeClr>
              </a:solidFill>
              <a:latin typeface="+mn-ea"/>
            </a:endParaRPr>
          </a:p>
        </p:txBody>
      </p:sp>
      <p:sp>
        <p:nvSpPr>
          <p:cNvPr id="30" name="【公众号：阿拉丁PPT】_5"/>
          <p:cNvSpPr txBox="1"/>
          <p:nvPr/>
        </p:nvSpPr>
        <p:spPr>
          <a:xfrm>
            <a:off x="5016279" y="4466567"/>
            <a:ext cx="2326238" cy="369332"/>
          </a:xfrm>
          <a:prstGeom prst="rect">
            <a:avLst/>
          </a:prstGeom>
          <a:noFill/>
        </p:spPr>
        <p:txBody>
          <a:bodyPr wrap="square" lIns="0" tIns="0" rIns="0" bIns="0" rtlCol="0">
            <a:spAutoFit/>
          </a:bodyPr>
          <a:lstStyle/>
          <a:p>
            <a:pPr algn="ctr"/>
            <a:r>
              <a:rPr lang="zh-CN" altLang="en-US" sz="2400" b="1" dirty="0">
                <a:solidFill>
                  <a:schemeClr val="accent2"/>
                </a:solidFill>
                <a:latin typeface="微软雅黑" pitchFamily="34" charset="-122"/>
                <a:ea typeface="微软雅黑" pitchFamily="34" charset="-122"/>
              </a:rPr>
              <a:t>新的研究方向</a:t>
            </a:r>
          </a:p>
        </p:txBody>
      </p:sp>
      <p:sp>
        <p:nvSpPr>
          <p:cNvPr id="31" name="【公众号：阿拉丁PPT】_6"/>
          <p:cNvSpPr txBox="1"/>
          <p:nvPr/>
        </p:nvSpPr>
        <p:spPr>
          <a:xfrm>
            <a:off x="4831295" y="5033695"/>
            <a:ext cx="2961409" cy="1390573"/>
          </a:xfrm>
          <a:prstGeom prst="rect">
            <a:avLst/>
          </a:prstGeom>
          <a:noFill/>
        </p:spPr>
        <p:txBody>
          <a:bodyPr wrap="square" lIns="0" tIns="0" rIns="0" bIns="0" rtlCol="0">
            <a:spAutoFit/>
          </a:bodyPr>
          <a:lstStyle/>
          <a:p>
            <a:pPr>
              <a:lnSpc>
                <a:spcPts val="2200"/>
              </a:lnSpc>
            </a:pPr>
            <a:r>
              <a:rPr lang="en-US" altLang="zh-CN" sz="1300" dirty="0">
                <a:solidFill>
                  <a:schemeClr val="bg2">
                    <a:lumMod val="25000"/>
                  </a:schemeClr>
                </a:solidFill>
                <a:latin typeface="+mn-ea"/>
              </a:rPr>
              <a:t>1.</a:t>
            </a:r>
            <a:r>
              <a:rPr lang="zh-CN" altLang="en-US" sz="1300" dirty="0">
                <a:solidFill>
                  <a:schemeClr val="bg2">
                    <a:lumMod val="25000"/>
                  </a:schemeClr>
                </a:solidFill>
                <a:latin typeface="+mn-ea"/>
              </a:rPr>
              <a:t>地理信息系统与物联网融合</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2.</a:t>
            </a:r>
            <a:r>
              <a:rPr lang="zh-CN" altLang="en-US" sz="1300" dirty="0">
                <a:solidFill>
                  <a:schemeClr val="bg2">
                    <a:lumMod val="25000"/>
                  </a:schemeClr>
                </a:solidFill>
                <a:latin typeface="+mn-ea"/>
              </a:rPr>
              <a:t>地理信息技术与城市安全</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3.</a:t>
            </a:r>
            <a:r>
              <a:rPr lang="zh-CN" altLang="en-US" sz="1300" dirty="0">
                <a:solidFill>
                  <a:schemeClr val="bg2">
                    <a:lumMod val="25000"/>
                  </a:schemeClr>
                </a:solidFill>
                <a:latin typeface="+mn-ea"/>
              </a:rPr>
              <a:t>地理信息科学与可持续发展</a:t>
            </a:r>
            <a:endParaRPr lang="en-US" altLang="zh-CN" sz="1300" dirty="0">
              <a:solidFill>
                <a:schemeClr val="bg2">
                  <a:lumMod val="25000"/>
                </a:schemeClr>
              </a:solidFill>
              <a:latin typeface="+mn-ea"/>
            </a:endParaRPr>
          </a:p>
          <a:p>
            <a:pPr>
              <a:lnSpc>
                <a:spcPts val="2200"/>
              </a:lnSpc>
            </a:pPr>
            <a:r>
              <a:rPr lang="zh-CN" altLang="en-US" sz="1300" dirty="0">
                <a:solidFill>
                  <a:schemeClr val="bg2">
                    <a:lumMod val="25000"/>
                  </a:schemeClr>
                </a:solidFill>
                <a:latin typeface="+mn-ea"/>
              </a:rPr>
              <a:t>以上都是当下智慧城市的热点，都可以与地理信息技术结合使用</a:t>
            </a:r>
            <a:endParaRPr lang="en-US" altLang="zh-CN" sz="1300" dirty="0">
              <a:solidFill>
                <a:schemeClr val="bg2">
                  <a:lumMod val="25000"/>
                </a:schemeClr>
              </a:solidFill>
              <a:latin typeface="+mn-ea"/>
            </a:endParaRPr>
          </a:p>
        </p:txBody>
      </p:sp>
      <p:sp>
        <p:nvSpPr>
          <p:cNvPr id="32" name="【公众号：阿拉丁PPT】_7"/>
          <p:cNvSpPr txBox="1"/>
          <p:nvPr/>
        </p:nvSpPr>
        <p:spPr>
          <a:xfrm>
            <a:off x="8703057" y="4479376"/>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探索方法创新</a:t>
            </a:r>
          </a:p>
        </p:txBody>
      </p:sp>
      <p:sp>
        <p:nvSpPr>
          <p:cNvPr id="33" name="【公众号：阿拉丁PPT】_8"/>
          <p:cNvSpPr txBox="1"/>
          <p:nvPr/>
        </p:nvSpPr>
        <p:spPr>
          <a:xfrm>
            <a:off x="8415066" y="5064058"/>
            <a:ext cx="2902220" cy="1663212"/>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以后的研究中，可以尝试从多方面创新研究，例如基于地理位置数据的城市运营管理、基于空间计算机视觉技术的城市感知与理解，类似这些都属于比较新的东西，现如今参考文献不多，但未来这些都可以作为研究点来切入</a:t>
            </a:r>
            <a:endParaRPr lang="en-US" altLang="zh-CN" sz="1300" dirty="0">
              <a:solidFill>
                <a:schemeClr val="bg2">
                  <a:lumMod val="25000"/>
                </a:schemeClr>
              </a:solidFill>
              <a:latin typeface="+mn-ea"/>
            </a:endParaRPr>
          </a:p>
        </p:txBody>
      </p:sp>
      <p:sp>
        <p:nvSpPr>
          <p:cNvPr id="4" name="【公众号：阿拉丁PPT】_9"/>
          <p:cNvSpPr/>
          <p:nvPr/>
        </p:nvSpPr>
        <p:spPr>
          <a:xfrm>
            <a:off x="4961443" y="1800226"/>
            <a:ext cx="2463800" cy="2463800"/>
          </a:xfrm>
          <a:prstGeom prst="blockArc">
            <a:avLst>
              <a:gd name="adj1" fmla="val 10800000"/>
              <a:gd name="adj2" fmla="val 7548"/>
              <a:gd name="adj3" fmla="val 14576"/>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公众号：阿拉丁PPT】_10"/>
          <p:cNvSpPr/>
          <p:nvPr/>
        </p:nvSpPr>
        <p:spPr>
          <a:xfrm flipV="1">
            <a:off x="2856364" y="1800226"/>
            <a:ext cx="2463800" cy="2463800"/>
          </a:xfrm>
          <a:prstGeom prst="blockArc">
            <a:avLst>
              <a:gd name="adj1" fmla="val 5406177"/>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公众号：阿拉丁PPT】_11"/>
          <p:cNvSpPr/>
          <p:nvPr/>
        </p:nvSpPr>
        <p:spPr>
          <a:xfrm flipH="1" flipV="1">
            <a:off x="7066522" y="1800226"/>
            <a:ext cx="2463800" cy="2463800"/>
          </a:xfrm>
          <a:prstGeom prst="blockArc">
            <a:avLst>
              <a:gd name="adj1" fmla="val 5399302"/>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公众号：阿拉丁PPT】_12"/>
          <p:cNvSpPr txBox="1"/>
          <p:nvPr/>
        </p:nvSpPr>
        <p:spPr>
          <a:xfrm>
            <a:off x="5880000"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2</a:t>
            </a:r>
            <a:endParaRPr lang="zh-CN" altLang="en-US" sz="2400" b="1" dirty="0">
              <a:solidFill>
                <a:schemeClr val="bg1"/>
              </a:solidFill>
              <a:latin typeface="Agency FB" panose="020B0503020202020204" pitchFamily="34" charset="0"/>
              <a:ea typeface="+mj-ea"/>
            </a:endParaRPr>
          </a:p>
        </p:txBody>
      </p:sp>
      <p:sp>
        <p:nvSpPr>
          <p:cNvPr id="24" name="【公众号：阿拉丁PPT】_13"/>
          <p:cNvSpPr txBox="1"/>
          <p:nvPr/>
        </p:nvSpPr>
        <p:spPr>
          <a:xfrm>
            <a:off x="8088005"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3</a:t>
            </a:r>
            <a:endParaRPr lang="zh-CN" altLang="en-US" sz="2400" b="1" dirty="0">
              <a:solidFill>
                <a:schemeClr val="bg1"/>
              </a:solidFill>
              <a:latin typeface="Agency FB" panose="020B0503020202020204" pitchFamily="34" charset="0"/>
              <a:ea typeface="+mj-ea"/>
            </a:endParaRPr>
          </a:p>
        </p:txBody>
      </p:sp>
      <p:pic>
        <p:nvPicPr>
          <p:cNvPr id="5" name="已录下的声音">
            <a:hlinkClick r:id="" action="ppaction://media"/>
            <a:extLst>
              <a:ext uri="{FF2B5EF4-FFF2-40B4-BE49-F238E27FC236}">
                <a16:creationId xmlns:a16="http://schemas.microsoft.com/office/drawing/2014/main" id="{4B4B5C91-CEE8-4596-A0B4-8031C813B9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84045" y="502921"/>
            <a:ext cx="406400" cy="406400"/>
          </a:xfrm>
          <a:prstGeom prst="rect">
            <a:avLst/>
          </a:prstGeom>
        </p:spPr>
      </p:pic>
    </p:spTree>
    <p:extLst>
      <p:ext uri="{BB962C8B-B14F-4D97-AF65-F5344CB8AC3E}">
        <p14:creationId xmlns:p14="http://schemas.microsoft.com/office/powerpoint/2010/main" val="2070851365"/>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61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公众号：阿拉丁PPT】_1"/>
          <p:cNvGrpSpPr/>
          <p:nvPr/>
        </p:nvGrpSpPr>
        <p:grpSpPr>
          <a:xfrm>
            <a:off x="10029" y="4664099"/>
            <a:ext cx="12182476" cy="2000250"/>
            <a:chOff x="6350" y="1903413"/>
            <a:chExt cx="12182476" cy="2000250"/>
          </a:xfrm>
        </p:grpSpPr>
        <p:sp>
          <p:nvSpPr>
            <p:cNvPr id="50"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5" name="【公众号：阿拉丁PPT】_2"/>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3"/>
          <p:cNvSpPr>
            <a:spLocks noChangeArrowheads="1"/>
          </p:cNvSpPr>
          <p:nvPr/>
        </p:nvSpPr>
        <p:spPr bwMode="gray">
          <a:xfrm flipH="1">
            <a:off x="3656806" y="3590543"/>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研究结论的发展方向</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3" name="【公众号：阿拉丁PPT】_4"/>
          <p:cNvSpPr>
            <a:spLocks noChangeArrowheads="1"/>
          </p:cNvSpPr>
          <p:nvPr/>
        </p:nvSpPr>
        <p:spPr bwMode="gray">
          <a:xfrm flipH="1">
            <a:off x="3656806" y="2875834"/>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论文不足之处</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4" name="【公众号：阿拉丁PPT】_5"/>
          <p:cNvSpPr>
            <a:spLocks noChangeArrowheads="1"/>
          </p:cNvSpPr>
          <p:nvPr/>
        </p:nvSpPr>
        <p:spPr bwMode="gray">
          <a:xfrm flipH="1">
            <a:off x="3656806" y="2079309"/>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论文基本内容</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5" name="【公众号：阿拉丁PPT】_6"/>
          <p:cNvSpPr>
            <a:spLocks noChangeArrowheads="1"/>
          </p:cNvSpPr>
          <p:nvPr/>
        </p:nvSpPr>
        <p:spPr bwMode="gray">
          <a:xfrm flipH="1">
            <a:off x="3656806" y="1397458"/>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研究思路与方法</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6" name="【公众号：阿拉丁PPT】_7"/>
          <p:cNvSpPr>
            <a:spLocks noChangeArrowheads="1"/>
          </p:cNvSpPr>
          <p:nvPr/>
        </p:nvSpPr>
        <p:spPr bwMode="gray">
          <a:xfrm flipH="1">
            <a:off x="3656806" y="712755"/>
            <a:ext cx="4878388" cy="625474"/>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defRPr/>
            </a:pPr>
            <a:r>
              <a:rPr lang="zh-CN" altLang="en-US" sz="2200" b="1" dirty="0">
                <a:solidFill>
                  <a:schemeClr val="bg1"/>
                </a:solidFill>
                <a:latin typeface="微软雅黑" panose="020B0503020204020204" pitchFamily="34" charset="-122"/>
                <a:ea typeface="微软雅黑" panose="020B0503020204020204" pitchFamily="34" charset="-122"/>
              </a:rPr>
              <a:t>选题背景及意义</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12" name="【公众号：阿拉丁PPT】_9"/>
          <p:cNvSpPr/>
          <p:nvPr/>
        </p:nvSpPr>
        <p:spPr>
          <a:xfrm>
            <a:off x="3747364" y="800499"/>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1</a:t>
            </a:r>
            <a:endParaRPr lang="zh-CN" altLang="en-US" sz="2200" b="1" dirty="0">
              <a:solidFill>
                <a:schemeClr val="accent2"/>
              </a:solidFill>
              <a:latin typeface="Agency FB" panose="020B0503020202020204" pitchFamily="34" charset="0"/>
            </a:endParaRPr>
          </a:p>
        </p:txBody>
      </p:sp>
      <p:sp>
        <p:nvSpPr>
          <p:cNvPr id="20" name="【公众号：阿拉丁PPT】_10"/>
          <p:cNvSpPr/>
          <p:nvPr/>
        </p:nvSpPr>
        <p:spPr>
          <a:xfrm>
            <a:off x="3747364" y="1517103"/>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2</a:t>
            </a:r>
            <a:endParaRPr lang="zh-CN" altLang="en-US" sz="2200" b="1" dirty="0">
              <a:solidFill>
                <a:schemeClr val="accent1"/>
              </a:solidFill>
              <a:latin typeface="Agency FB" panose="020B0503020202020204" pitchFamily="34" charset="0"/>
            </a:endParaRPr>
          </a:p>
        </p:txBody>
      </p:sp>
      <p:sp>
        <p:nvSpPr>
          <p:cNvPr id="23" name="【公众号：阿拉丁PPT】_11"/>
          <p:cNvSpPr/>
          <p:nvPr/>
        </p:nvSpPr>
        <p:spPr>
          <a:xfrm>
            <a:off x="3747364" y="2180082"/>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3</a:t>
            </a:r>
            <a:endParaRPr lang="zh-CN" altLang="en-US" sz="2200" b="1" dirty="0">
              <a:solidFill>
                <a:schemeClr val="accent2"/>
              </a:solidFill>
              <a:latin typeface="Agency FB" panose="020B0503020202020204" pitchFamily="34" charset="0"/>
            </a:endParaRPr>
          </a:p>
        </p:txBody>
      </p:sp>
      <p:sp>
        <p:nvSpPr>
          <p:cNvPr id="24" name="【公众号：阿拉丁PPT】_12"/>
          <p:cNvSpPr/>
          <p:nvPr/>
        </p:nvSpPr>
        <p:spPr>
          <a:xfrm>
            <a:off x="3747364" y="2950311"/>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4</a:t>
            </a:r>
            <a:endParaRPr lang="zh-CN" altLang="en-US" sz="2200" b="1" dirty="0">
              <a:solidFill>
                <a:schemeClr val="accent1"/>
              </a:solidFill>
              <a:latin typeface="Agency FB" panose="020B0503020202020204" pitchFamily="34" charset="0"/>
            </a:endParaRPr>
          </a:p>
        </p:txBody>
      </p:sp>
      <p:sp>
        <p:nvSpPr>
          <p:cNvPr id="25" name="【公众号：阿拉丁PPT】_13"/>
          <p:cNvSpPr/>
          <p:nvPr/>
        </p:nvSpPr>
        <p:spPr>
          <a:xfrm>
            <a:off x="3747364" y="3666915"/>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5</a:t>
            </a:r>
            <a:endParaRPr lang="zh-CN" altLang="en-US" sz="2200" b="1" dirty="0">
              <a:solidFill>
                <a:schemeClr val="accent2"/>
              </a:solidFill>
              <a:latin typeface="Agency FB" panose="020B0503020202020204" pitchFamily="34" charset="0"/>
            </a:endParaRPr>
          </a:p>
        </p:txBody>
      </p:sp>
      <p:pic>
        <p:nvPicPr>
          <p:cNvPr id="9" name="已录下的声音">
            <a:hlinkClick r:id="" action="ppaction://media"/>
            <a:extLst>
              <a:ext uri="{FF2B5EF4-FFF2-40B4-BE49-F238E27FC236}">
                <a16:creationId xmlns:a16="http://schemas.microsoft.com/office/drawing/2014/main" id="{4DE5E4EF-DECB-4887-A761-FA6536D7189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11861" y="394099"/>
            <a:ext cx="406400" cy="406400"/>
          </a:xfrm>
          <a:prstGeom prst="rect">
            <a:avLst/>
          </a:prstGeom>
        </p:spPr>
      </p:pic>
    </p:spTree>
    <p:extLst>
      <p:ext uri="{BB962C8B-B14F-4D97-AF65-F5344CB8AC3E}">
        <p14:creationId xmlns:p14="http://schemas.microsoft.com/office/powerpoint/2010/main" val="2581320720"/>
      </p:ext>
    </p:extLst>
  </p:cSld>
  <p:clrMapOvr>
    <a:masterClrMapping/>
  </p:clrMapOvr>
  <mc:AlternateContent xmlns:mc="http://schemas.openxmlformats.org/markup-compatibility/2006">
    <mc:Choice xmlns:p14="http://schemas.microsoft.com/office/powerpoint/2010/main" Requires="p14">
      <p:transition p14:dur="0" advClick="0" advTm="0"/>
    </mc:Choice>
    <mc:Fallback>
      <p:transition advClick="0"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232"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24" name="图片 23" descr="校徽">
            <a:extLst>
              <a:ext uri="{FF2B5EF4-FFF2-40B4-BE49-F238E27FC236}">
                <a16:creationId xmlns:a16="http://schemas.microsoft.com/office/drawing/2014/main" id="{8DB2532D-5658-4310-925E-83C491E46805}"/>
              </a:ext>
            </a:extLst>
          </p:cNvPr>
          <p:cNvPicPr>
            <a:picLocks noChangeAspect="1"/>
          </p:cNvPicPr>
          <p:nvPr/>
        </p:nvPicPr>
        <p:blipFill>
          <a:blip r:embed="rId5">
            <a:duotone>
              <a:schemeClr val="accent6">
                <a:shade val="45000"/>
                <a:satMod val="135000"/>
              </a:schemeClr>
              <a:prstClr val="white"/>
            </a:duotone>
            <a:extLst>
              <a:ext uri="{BEBA8EAE-BF5A-486C-A8C5-ECC9F3942E4B}">
                <a14:imgProps xmlns:a14="http://schemas.microsoft.com/office/drawing/2010/main">
                  <a14:imgLayer r:embed="rId6">
                    <a14:imgEffect>
                      <a14:saturation sat="0"/>
                    </a14:imgEffect>
                  </a14:imgLayer>
                </a14:imgProps>
              </a:ext>
            </a:extLst>
          </a:blip>
          <a:srcRect/>
          <a:stretch>
            <a:fillRect/>
          </a:stretch>
        </p:blipFill>
        <p:spPr>
          <a:xfrm>
            <a:off x="3513955" y="825782"/>
            <a:ext cx="4789536" cy="4522530"/>
          </a:xfrm>
          <a:prstGeom prst="rect">
            <a:avLst/>
          </a:prstGeom>
          <a:noFill/>
          <a:ln w="9525">
            <a:noFill/>
            <a:miter lim="800000"/>
            <a:headEnd/>
            <a:tailEnd/>
          </a:ln>
        </p:spPr>
      </p:pic>
      <p:sp>
        <p:nvSpPr>
          <p:cNvPr id="29" name="【公众号：阿拉丁PPT】_2"/>
          <p:cNvSpPr/>
          <p:nvPr/>
        </p:nvSpPr>
        <p:spPr>
          <a:xfrm>
            <a:off x="4899710" y="638715"/>
            <a:ext cx="2392580" cy="828858"/>
          </a:xfrm>
          <a:prstGeom prst="roundRect">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zh-CN" altLang="en-US" sz="6000" b="1" dirty="0">
                <a:solidFill>
                  <a:schemeClr val="accent2"/>
                </a:solidFill>
                <a:latin typeface="微软雅黑" panose="020B0503020204020204" pitchFamily="34" charset="-122"/>
                <a:ea typeface="微软雅黑" panose="020B0503020204020204" pitchFamily="34" charset="-122"/>
              </a:rPr>
              <a:t>致 谢</a:t>
            </a:r>
          </a:p>
        </p:txBody>
      </p:sp>
      <p:sp>
        <p:nvSpPr>
          <p:cNvPr id="28" name="【公众号：阿拉丁PPT】_3"/>
          <p:cNvSpPr txBox="1"/>
          <p:nvPr/>
        </p:nvSpPr>
        <p:spPr>
          <a:xfrm>
            <a:off x="2438399" y="2554366"/>
            <a:ext cx="7315200"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感谢母校提供了宝贵的学习与实践的机会</a:t>
            </a:r>
            <a:r>
              <a:rPr lang="en-US" altLang="zh-CN" sz="2400" dirty="0">
                <a:solidFill>
                  <a:schemeClr val="accent2"/>
                </a:solidFill>
                <a:latin typeface="+mj-ea"/>
                <a:ea typeface="+mj-ea"/>
              </a:rPr>
              <a:t>!</a:t>
            </a:r>
          </a:p>
        </p:txBody>
      </p:sp>
      <p:sp>
        <p:nvSpPr>
          <p:cNvPr id="30" name="【公众号：阿拉丁PPT】_4"/>
          <p:cNvSpPr txBox="1"/>
          <p:nvPr/>
        </p:nvSpPr>
        <p:spPr>
          <a:xfrm>
            <a:off x="3002405" y="3121877"/>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感谢我的导师</a:t>
            </a:r>
            <a:r>
              <a:rPr lang="en-US" altLang="zh-CN" sz="2400" dirty="0">
                <a:solidFill>
                  <a:schemeClr val="accent2"/>
                </a:solidFill>
                <a:latin typeface="+mj-ea"/>
                <a:ea typeface="+mj-ea"/>
              </a:rPr>
              <a:t>!</a:t>
            </a:r>
          </a:p>
        </p:txBody>
      </p:sp>
      <p:sp>
        <p:nvSpPr>
          <p:cNvPr id="31" name="【公众号：阿拉丁PPT】_5"/>
          <p:cNvSpPr txBox="1"/>
          <p:nvPr/>
        </p:nvSpPr>
        <p:spPr>
          <a:xfrm>
            <a:off x="3269070" y="3689388"/>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感谢同学的支持与帮助</a:t>
            </a:r>
            <a:r>
              <a:rPr lang="en-US" altLang="zh-CN" sz="2400" dirty="0">
                <a:solidFill>
                  <a:schemeClr val="accent2"/>
                </a:solidFill>
                <a:latin typeface="+mj-ea"/>
                <a:ea typeface="+mj-ea"/>
              </a:rPr>
              <a:t>!</a:t>
            </a:r>
          </a:p>
        </p:txBody>
      </p:sp>
      <p:grpSp>
        <p:nvGrpSpPr>
          <p:cNvPr id="14" name="【公众号：阿拉丁PPT】_8"/>
          <p:cNvGrpSpPr/>
          <p:nvPr/>
        </p:nvGrpSpPr>
        <p:grpSpPr>
          <a:xfrm>
            <a:off x="10029" y="4664099"/>
            <a:ext cx="12182476" cy="2000250"/>
            <a:chOff x="6350" y="1903413"/>
            <a:chExt cx="12182476" cy="2000250"/>
          </a:xfrm>
        </p:grpSpPr>
        <p:sp>
          <p:nvSpPr>
            <p:cNvPr id="1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3" name="【公众号：阿拉丁PPT】_9"/>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4">
            <a:extLst>
              <a:ext uri="{FF2B5EF4-FFF2-40B4-BE49-F238E27FC236}">
                <a16:creationId xmlns:a16="http://schemas.microsoft.com/office/drawing/2014/main" id="{4CF01ED7-5D05-471A-81D3-380D6370509A}"/>
              </a:ext>
            </a:extLst>
          </p:cNvPr>
          <p:cNvSpPr txBox="1"/>
          <p:nvPr/>
        </p:nvSpPr>
        <p:spPr>
          <a:xfrm>
            <a:off x="3002405" y="1902982"/>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答辩评审老师您们辛苦了</a:t>
            </a:r>
            <a:r>
              <a:rPr lang="en-US" altLang="zh-CN" sz="2400" dirty="0">
                <a:solidFill>
                  <a:schemeClr val="accent2"/>
                </a:solidFill>
                <a:latin typeface="+mj-ea"/>
                <a:ea typeface="+mj-ea"/>
              </a:rPr>
              <a:t>!</a:t>
            </a:r>
          </a:p>
        </p:txBody>
      </p:sp>
      <p:sp>
        <p:nvSpPr>
          <p:cNvPr id="26" name="【公众号：阿拉丁PPT】_5">
            <a:extLst>
              <a:ext uri="{FF2B5EF4-FFF2-40B4-BE49-F238E27FC236}">
                <a16:creationId xmlns:a16="http://schemas.microsoft.com/office/drawing/2014/main" id="{80D7AA7D-EDB4-4246-9292-84E3BD86A0B9}"/>
              </a:ext>
            </a:extLst>
          </p:cNvPr>
          <p:cNvSpPr txBox="1"/>
          <p:nvPr/>
        </p:nvSpPr>
        <p:spPr>
          <a:xfrm>
            <a:off x="3269070" y="4245787"/>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谢谢你们</a:t>
            </a:r>
            <a:r>
              <a:rPr lang="en-US" altLang="zh-CN" sz="2400" dirty="0">
                <a:solidFill>
                  <a:schemeClr val="accent2"/>
                </a:solidFill>
                <a:latin typeface="+mj-ea"/>
                <a:ea typeface="+mj-ea"/>
              </a:rPr>
              <a:t>!</a:t>
            </a:r>
          </a:p>
        </p:txBody>
      </p:sp>
      <p:pic>
        <p:nvPicPr>
          <p:cNvPr id="3" name="已录下的声音">
            <a:hlinkClick r:id="" action="ppaction://media"/>
            <a:extLst>
              <a:ext uri="{FF2B5EF4-FFF2-40B4-BE49-F238E27FC236}">
                <a16:creationId xmlns:a16="http://schemas.microsoft.com/office/drawing/2014/main" id="{90DDB905-AF6E-457C-A11E-68313134CE8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720351" y="622582"/>
            <a:ext cx="406400" cy="406400"/>
          </a:xfrm>
          <a:prstGeom prst="rect">
            <a:avLst/>
          </a:prstGeom>
        </p:spPr>
      </p:pic>
    </p:spTree>
    <p:extLst>
      <p:ext uri="{BB962C8B-B14F-4D97-AF65-F5344CB8AC3E}">
        <p14:creationId xmlns:p14="http://schemas.microsoft.com/office/powerpoint/2010/main" val="3441593945"/>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3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5"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6" name="【公众号：阿拉丁PPT】_3"/>
          <p:cNvGrpSpPr/>
          <p:nvPr/>
        </p:nvGrpSpPr>
        <p:grpSpPr>
          <a:xfrm>
            <a:off x="4762" y="1903413"/>
            <a:ext cx="12182476" cy="2000250"/>
            <a:chOff x="6350" y="1903413"/>
            <a:chExt cx="12182476" cy="2000250"/>
          </a:xfrm>
        </p:grpSpPr>
        <p:sp>
          <p:nvSpPr>
            <p:cNvPr id="1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4" name="【公众号：阿拉丁PPT】_5"/>
          <p:cNvSpPr txBox="1"/>
          <p:nvPr/>
        </p:nvSpPr>
        <p:spPr>
          <a:xfrm>
            <a:off x="4052624" y="6274323"/>
            <a:ext cx="4086752" cy="246221"/>
          </a:xfrm>
          <a:prstGeom prst="rect">
            <a:avLst/>
          </a:prstGeom>
          <a:noFill/>
        </p:spPr>
        <p:txBody>
          <a:bodyPr wrap="square" lIns="0" tIns="0" rIns="0" bIns="0" rtlCol="0">
            <a:spAutoFit/>
          </a:bodyPr>
          <a:lstStyle/>
          <a:p>
            <a:pPr algn="ctr"/>
            <a:r>
              <a:rPr lang="zh-CN" altLang="en-US" sz="1600" b="1" dirty="0">
                <a:solidFill>
                  <a:schemeClr val="bg1"/>
                </a:solidFill>
                <a:latin typeface="+mj-ea"/>
                <a:ea typeface="+mj-ea"/>
              </a:rPr>
              <a:t>答辩人：朱赫</a:t>
            </a:r>
            <a:r>
              <a:rPr lang="zh-CN" altLang="en-US" sz="1600" dirty="0">
                <a:solidFill>
                  <a:schemeClr val="bg1"/>
                </a:solidFill>
              </a:rPr>
              <a:t>       </a:t>
            </a:r>
            <a:r>
              <a:rPr lang="zh-CN" altLang="en-US" sz="1600" b="1" dirty="0">
                <a:solidFill>
                  <a:schemeClr val="bg1"/>
                </a:solidFill>
                <a:latin typeface="+mj-ea"/>
                <a:ea typeface="+mj-ea"/>
              </a:rPr>
              <a:t>指导老师：权赫春</a:t>
            </a:r>
            <a:endParaRPr lang="zh-CN" altLang="en-US" sz="1600" dirty="0">
              <a:solidFill>
                <a:schemeClr val="bg1"/>
              </a:solidFill>
            </a:endParaRPr>
          </a:p>
        </p:txBody>
      </p:sp>
      <p:sp>
        <p:nvSpPr>
          <p:cNvPr id="75" name="【公众号：阿拉丁PPT】_6"/>
          <p:cNvSpPr txBox="1"/>
          <p:nvPr/>
        </p:nvSpPr>
        <p:spPr>
          <a:xfrm>
            <a:off x="3672179" y="3869032"/>
            <a:ext cx="4777052" cy="661720"/>
          </a:xfrm>
          <a:prstGeom prst="rect">
            <a:avLst/>
          </a:prstGeom>
          <a:noFill/>
        </p:spPr>
        <p:txBody>
          <a:bodyPr wrap="square" lIns="0" tIns="0" rIns="0" bIns="0" rtlCol="0">
            <a:spAutoFit/>
          </a:bodyPr>
          <a:lstStyle/>
          <a:p>
            <a:pPr algn="ctr"/>
            <a:r>
              <a:rPr lang="zh-CN" altLang="en-US" sz="4300" dirty="0">
                <a:solidFill>
                  <a:schemeClr val="accent2">
                    <a:lumMod val="75000"/>
                  </a:schemeClr>
                </a:solidFill>
                <a:latin typeface="+mj-ea"/>
                <a:ea typeface="+mj-ea"/>
              </a:rPr>
              <a:t>敬请各位评审老师</a:t>
            </a:r>
          </a:p>
        </p:txBody>
      </p:sp>
      <p:sp>
        <p:nvSpPr>
          <p:cNvPr id="76" name="【公众号：阿拉丁PPT】_7"/>
          <p:cNvSpPr txBox="1"/>
          <p:nvPr/>
        </p:nvSpPr>
        <p:spPr>
          <a:xfrm>
            <a:off x="3471167" y="4521867"/>
            <a:ext cx="5306018" cy="1354217"/>
          </a:xfrm>
          <a:prstGeom prst="rect">
            <a:avLst/>
          </a:prstGeom>
          <a:noFill/>
        </p:spPr>
        <p:txBody>
          <a:bodyPr wrap="square" lIns="0" tIns="0" rIns="0" bIns="0" rtlCol="0">
            <a:spAutoFit/>
          </a:bodyPr>
          <a:lstStyle/>
          <a:p>
            <a:pPr algn="ctr"/>
            <a:r>
              <a:rPr lang="zh-CN" altLang="en-US" sz="8800" b="1" dirty="0">
                <a:solidFill>
                  <a:schemeClr val="accent2">
                    <a:lumMod val="75000"/>
                  </a:schemeClr>
                </a:solidFill>
                <a:latin typeface="微软雅黑" pitchFamily="34" charset="-122"/>
                <a:ea typeface="微软雅黑" pitchFamily="34" charset="-122"/>
              </a:rPr>
              <a:t>批评指正</a:t>
            </a:r>
          </a:p>
        </p:txBody>
      </p:sp>
      <p:pic>
        <p:nvPicPr>
          <p:cNvPr id="25" name="图片 24" descr="校徽">
            <a:extLst>
              <a:ext uri="{FF2B5EF4-FFF2-40B4-BE49-F238E27FC236}">
                <a16:creationId xmlns:a16="http://schemas.microsoft.com/office/drawing/2014/main" id="{ACDAB8F1-F896-4090-A0B4-AB4A55643598}"/>
              </a:ext>
            </a:extLst>
          </p:cNvPr>
          <p:cNvPicPr>
            <a:picLocks noChangeAspect="1"/>
          </p:cNvPicPr>
          <p:nvPr/>
        </p:nvPicPr>
        <p:blipFill>
          <a:blip r:embed="rId3"/>
          <a:srcRect/>
          <a:stretch>
            <a:fillRect/>
          </a:stretch>
        </p:blipFill>
        <p:spPr>
          <a:xfrm>
            <a:off x="5042092" y="704701"/>
            <a:ext cx="1947738" cy="1839156"/>
          </a:xfrm>
          <a:prstGeom prst="rect">
            <a:avLst/>
          </a:prstGeom>
          <a:noFill/>
          <a:ln w="9525">
            <a:noFill/>
            <a:miter lim="800000"/>
            <a:headEnd/>
            <a:tailEnd/>
          </a:ln>
        </p:spPr>
      </p:pic>
    </p:spTree>
    <p:extLst>
      <p:ext uri="{BB962C8B-B14F-4D97-AF65-F5344CB8AC3E}">
        <p14:creationId xmlns:p14="http://schemas.microsoft.com/office/powerpoint/2010/main" val="2025720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500"/>
                                        <p:tgtEl>
                                          <p:spTgt spid="15"/>
                                        </p:tgtEl>
                                      </p:cBhvr>
                                    </p:animEffect>
                                    <p:anim calcmode="lin" valueType="num">
                                      <p:cBhvr>
                                        <p:cTn id="8" dur="1500" fill="hold"/>
                                        <p:tgtEl>
                                          <p:spTgt spid="15"/>
                                        </p:tgtEl>
                                        <p:attrNameLst>
                                          <p:attrName>ppt_x</p:attrName>
                                        </p:attrNameLst>
                                      </p:cBhvr>
                                      <p:tavLst>
                                        <p:tav tm="0">
                                          <p:val>
                                            <p:strVal val="#ppt_x"/>
                                          </p:val>
                                        </p:tav>
                                        <p:tav tm="100000">
                                          <p:val>
                                            <p:strVal val="#ppt_x"/>
                                          </p:val>
                                        </p:tav>
                                      </p:tavLst>
                                    </p:anim>
                                    <p:anim calcmode="lin" valueType="num">
                                      <p:cBhvr>
                                        <p:cTn id="9" dur="1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1" name="【公众号：阿拉丁PPT】_2"/>
          <p:cNvGrpSpPr/>
          <p:nvPr/>
        </p:nvGrpSpPr>
        <p:grpSpPr>
          <a:xfrm>
            <a:off x="6963654" y="1580472"/>
            <a:ext cx="1011034" cy="1011034"/>
            <a:chOff x="1253204" y="1971679"/>
            <a:chExt cx="2914645" cy="2914646"/>
          </a:xfrm>
        </p:grpSpPr>
        <p:sp>
          <p:nvSpPr>
            <p:cNvPr id="63" name="任意多边形 62"/>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2" name="任意多边形 61"/>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3"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defRPr/>
            </a:pPr>
            <a:r>
              <a:rPr lang="zh-CN" altLang="en-US" sz="6000" b="1" dirty="0">
                <a:solidFill>
                  <a:schemeClr val="accent2"/>
                </a:solidFill>
                <a:latin typeface="微软雅黑" panose="020B0503020204020204" pitchFamily="34" charset="-122"/>
                <a:ea typeface="微软雅黑" panose="020B0503020204020204" pitchFamily="34" charset="-122"/>
              </a:rPr>
              <a:t>选题背景及意义</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8"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a:t>
            </a:r>
            <a:r>
              <a:rPr lang="en-US" altLang="zh-CN" sz="3600" b="1" dirty="0">
                <a:solidFill>
                  <a:schemeClr val="accent2"/>
                </a:solidFill>
                <a:latin typeface="Agency FB" panose="020B0503020202020204" pitchFamily="34" charset="0"/>
              </a:rPr>
              <a:t>1</a:t>
            </a:r>
            <a:endParaRPr lang="zh-CN" altLang="en-US" sz="3600" b="1" dirty="0">
              <a:solidFill>
                <a:schemeClr val="accent2"/>
              </a:solidFill>
              <a:latin typeface="Agency FB" panose="020B0503020202020204" pitchFamily="34" charset="0"/>
            </a:endParaRPr>
          </a:p>
        </p:txBody>
      </p:sp>
      <p:sp>
        <p:nvSpPr>
          <p:cNvPr id="55"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56" name="【公众号：阿拉丁PPT】_6"/>
          <p:cNvSpPr txBox="1"/>
          <p:nvPr/>
        </p:nvSpPr>
        <p:spPr>
          <a:xfrm>
            <a:off x="5847882" y="4449237"/>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内容摘要</a:t>
            </a:r>
          </a:p>
        </p:txBody>
      </p:sp>
      <p:sp>
        <p:nvSpPr>
          <p:cNvPr id="57" name="【公众号：阿拉丁PPT】_7"/>
          <p:cNvSpPr txBox="1"/>
          <p:nvPr/>
        </p:nvSpPr>
        <p:spPr>
          <a:xfrm>
            <a:off x="5847881" y="4881062"/>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选题背景</a:t>
            </a:r>
          </a:p>
        </p:txBody>
      </p:sp>
      <p:sp>
        <p:nvSpPr>
          <p:cNvPr id="58" name="【公众号：阿拉丁PPT】_8"/>
          <p:cNvSpPr txBox="1"/>
          <p:nvPr/>
        </p:nvSpPr>
        <p:spPr>
          <a:xfrm>
            <a:off x="7650922" y="4449238"/>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选题意义</a:t>
            </a:r>
          </a:p>
        </p:txBody>
      </p:sp>
      <p:grpSp>
        <p:nvGrpSpPr>
          <p:cNvPr id="20" name="【公众号：阿拉丁PPT】_10"/>
          <p:cNvGrpSpPr/>
          <p:nvPr/>
        </p:nvGrpSpPr>
        <p:grpSpPr>
          <a:xfrm flipH="1">
            <a:off x="1263563" y="1320306"/>
            <a:ext cx="2858034" cy="4381994"/>
            <a:chOff x="0" y="860425"/>
            <a:chExt cx="2795588" cy="4286250"/>
          </a:xfrm>
          <a:solidFill>
            <a:schemeClr val="accent1"/>
          </a:solidFill>
        </p:grpSpPr>
        <p:sp>
          <p:nvSpPr>
            <p:cNvPr id="21"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 name="【公众号：阿拉丁PPT】_11"/>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公众号：阿拉丁PPT】_12"/>
          <p:cNvGrpSpPr/>
          <p:nvPr/>
        </p:nvGrpSpPr>
        <p:grpSpPr>
          <a:xfrm>
            <a:off x="5839656" y="2428762"/>
            <a:ext cx="3259030" cy="586564"/>
            <a:chOff x="7232135" y="5964585"/>
            <a:chExt cx="4963932" cy="893415"/>
          </a:xfrm>
        </p:grpSpPr>
        <p:grpSp>
          <p:nvGrpSpPr>
            <p:cNvPr id="25" name="组合 24"/>
            <p:cNvGrpSpPr/>
            <p:nvPr/>
          </p:nvGrpSpPr>
          <p:grpSpPr>
            <a:xfrm>
              <a:off x="7233586" y="5964585"/>
              <a:ext cx="4961031" cy="814555"/>
              <a:chOff x="6350" y="1903413"/>
              <a:chExt cx="12182476" cy="2000250"/>
            </a:xfrm>
          </p:grpSpPr>
          <p:sp>
            <p:nvSpPr>
              <p:cNvPr id="2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6" name="任意多边形 25"/>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已录下的声音">
            <a:hlinkClick r:id="" action="ppaction://media"/>
            <a:extLst>
              <a:ext uri="{FF2B5EF4-FFF2-40B4-BE49-F238E27FC236}">
                <a16:creationId xmlns:a16="http://schemas.microsoft.com/office/drawing/2014/main" id="{16E4534C-2E3A-4E91-95E6-A2FB89A77F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56702" y="460179"/>
            <a:ext cx="487363" cy="487363"/>
          </a:xfrm>
          <a:prstGeom prst="rect">
            <a:avLst/>
          </a:prstGeom>
        </p:spPr>
      </p:pic>
    </p:spTree>
    <p:extLst>
      <p:ext uri="{BB962C8B-B14F-4D97-AF65-F5344CB8AC3E}">
        <p14:creationId xmlns:p14="http://schemas.microsoft.com/office/powerpoint/2010/main" val="3172429644"/>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公众号：阿拉丁PPT】_1"/>
          <p:cNvSpPr txBox="1"/>
          <p:nvPr/>
        </p:nvSpPr>
        <p:spPr>
          <a:xfrm>
            <a:off x="1219201" y="1498031"/>
            <a:ext cx="9753598" cy="1502719"/>
          </a:xfrm>
          <a:prstGeom prst="rect">
            <a:avLst/>
          </a:prstGeom>
          <a:noFill/>
        </p:spPr>
        <p:txBody>
          <a:bodyPr wrap="square" lIns="0" tIns="0" rIns="0" bIns="0" rtlCol="0">
            <a:spAutoFit/>
          </a:bodyPr>
          <a:lstStyle/>
          <a:p>
            <a:pPr algn="just">
              <a:lnSpc>
                <a:spcPts val="3000"/>
              </a:lnSpc>
              <a:spcBef>
                <a:spcPts val="1800"/>
              </a:spcBef>
            </a:pPr>
            <a:r>
              <a:rPr lang="zh-CN" altLang="en-US" dirty="0"/>
              <a:t>这篇论文详细探究了地理信息科学在智慧城市建设中的具体应用，包括智慧交通、智慧旅游以及时空数据云平台等技术与地理信息技术的结合。使用</a:t>
            </a:r>
            <a:r>
              <a:rPr lang="en-US" altLang="zh-CN" dirty="0"/>
              <a:t>GIS</a:t>
            </a:r>
            <a:r>
              <a:rPr lang="zh-CN" altLang="en-US" dirty="0"/>
              <a:t>技术实现智慧应用的建设，可以使城市现代化的能力得到提升，政府治理城市的能力也得到了全面透彻的体现。通过理论与实际相互结合的研究，指出</a:t>
            </a:r>
            <a:r>
              <a:rPr lang="en-US" altLang="zh-CN" dirty="0"/>
              <a:t>GIS</a:t>
            </a:r>
            <a:r>
              <a:rPr lang="zh-CN" altLang="en-US" dirty="0"/>
              <a:t>是智慧城市建设不可分割的一部分。</a:t>
            </a:r>
            <a:endParaRPr lang="en-US" altLang="zh-CN" sz="2000" dirty="0">
              <a:solidFill>
                <a:schemeClr val="bg2">
                  <a:lumMod val="25000"/>
                </a:schemeClr>
              </a:solidFill>
              <a:latin typeface="微软雅黑 Light" panose="020B0502040204020203" pitchFamily="34" charset="-122"/>
              <a:ea typeface="微软雅黑 Light" panose="020B0502040204020203" pitchFamily="34" charset="-122"/>
            </a:endParaRPr>
          </a:p>
        </p:txBody>
      </p:sp>
      <p:sp>
        <p:nvSpPr>
          <p:cNvPr id="3" name="【公众号：阿拉丁PPT】_2"/>
          <p:cNvSpPr>
            <a:spLocks noGrp="1"/>
          </p:cNvSpPr>
          <p:nvPr>
            <p:ph type="title"/>
          </p:nvPr>
        </p:nvSpPr>
        <p:spPr/>
        <p:txBody>
          <a:bodyPr/>
          <a:lstStyle/>
          <a:p>
            <a:r>
              <a:rPr lang="zh-CN" altLang="en-US" dirty="0"/>
              <a:t>内容摘要</a:t>
            </a:r>
          </a:p>
        </p:txBody>
      </p:sp>
      <p:sp>
        <p:nvSpPr>
          <p:cNvPr id="6" name="【公众号：阿拉丁PPT】_3"/>
          <p:cNvSpPr/>
          <p:nvPr/>
        </p:nvSpPr>
        <p:spPr>
          <a:xfrm rot="2700000">
            <a:off x="1478814"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公众号：阿拉丁PPT】_4"/>
          <p:cNvSpPr/>
          <p:nvPr/>
        </p:nvSpPr>
        <p:spPr>
          <a:xfrm rot="2700000">
            <a:off x="3887580"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公众号：阿拉丁PPT】_5"/>
          <p:cNvSpPr/>
          <p:nvPr/>
        </p:nvSpPr>
        <p:spPr>
          <a:xfrm rot="2700000">
            <a:off x="6296346"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公众号：阿拉丁PPT】_6"/>
          <p:cNvSpPr/>
          <p:nvPr/>
        </p:nvSpPr>
        <p:spPr>
          <a:xfrm rot="2700000">
            <a:off x="8705113"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公众号：阿拉丁PPT】_7"/>
          <p:cNvSpPr txBox="1"/>
          <p:nvPr/>
        </p:nvSpPr>
        <p:spPr>
          <a:xfrm>
            <a:off x="1734082" y="4510696"/>
            <a:ext cx="1553888"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智慧城市</a:t>
            </a:r>
          </a:p>
        </p:txBody>
      </p:sp>
      <p:sp>
        <p:nvSpPr>
          <p:cNvPr id="15" name="【公众号：阿拉丁PPT】_8"/>
          <p:cNvSpPr txBox="1"/>
          <p:nvPr/>
        </p:nvSpPr>
        <p:spPr>
          <a:xfrm>
            <a:off x="4198174" y="4510696"/>
            <a:ext cx="149856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地理信息</a:t>
            </a:r>
          </a:p>
        </p:txBody>
      </p:sp>
      <p:sp>
        <p:nvSpPr>
          <p:cNvPr id="16" name="【公众号：阿拉丁PPT】_9"/>
          <p:cNvSpPr txBox="1"/>
          <p:nvPr/>
        </p:nvSpPr>
        <p:spPr>
          <a:xfrm>
            <a:off x="6606940"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云平台</a:t>
            </a:r>
          </a:p>
        </p:txBody>
      </p:sp>
      <p:sp>
        <p:nvSpPr>
          <p:cNvPr id="17" name="【公众号：阿拉丁PPT】_10"/>
          <p:cNvSpPr txBox="1"/>
          <p:nvPr/>
        </p:nvSpPr>
        <p:spPr>
          <a:xfrm>
            <a:off x="9015707"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遥感</a:t>
            </a:r>
          </a:p>
        </p:txBody>
      </p:sp>
      <p:sp>
        <p:nvSpPr>
          <p:cNvPr id="18" name="【公众号：阿拉丁PPT】_11"/>
          <p:cNvSpPr/>
          <p:nvPr/>
        </p:nvSpPr>
        <p:spPr>
          <a:xfrm rot="2700000">
            <a:off x="3443021" y="353634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公众号：阿拉丁PPT】_12"/>
          <p:cNvSpPr/>
          <p:nvPr/>
        </p:nvSpPr>
        <p:spPr>
          <a:xfrm rot="2700000">
            <a:off x="5859408" y="353634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公众号：阿拉丁PPT】_13"/>
          <p:cNvSpPr/>
          <p:nvPr/>
        </p:nvSpPr>
        <p:spPr>
          <a:xfrm rot="2700000">
            <a:off x="8246671" y="3536342"/>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公众号：阿拉丁PPT】_14"/>
          <p:cNvSpPr/>
          <p:nvPr/>
        </p:nvSpPr>
        <p:spPr>
          <a:xfrm rot="18900000" flipV="1">
            <a:off x="3443020" y="5430655"/>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公众号：阿拉丁PPT】_15"/>
          <p:cNvSpPr/>
          <p:nvPr/>
        </p:nvSpPr>
        <p:spPr>
          <a:xfrm rot="18900000" flipV="1">
            <a:off x="5859407" y="543065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公众号：阿拉丁PPT】_16"/>
          <p:cNvSpPr/>
          <p:nvPr/>
        </p:nvSpPr>
        <p:spPr>
          <a:xfrm rot="18900000" flipV="1">
            <a:off x="8246670" y="543065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已录下的声音">
            <a:hlinkClick r:id="" action="ppaction://media"/>
            <a:extLst>
              <a:ext uri="{FF2B5EF4-FFF2-40B4-BE49-F238E27FC236}">
                <a16:creationId xmlns:a16="http://schemas.microsoft.com/office/drawing/2014/main" id="{BF3643BB-3EDB-49AF-A513-D9F1391345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55964" y="555247"/>
            <a:ext cx="406400" cy="406400"/>
          </a:xfrm>
          <a:prstGeom prst="rect">
            <a:avLst/>
          </a:prstGeom>
        </p:spPr>
      </p:pic>
    </p:spTree>
    <p:extLst>
      <p:ext uri="{BB962C8B-B14F-4D97-AF65-F5344CB8AC3E}">
        <p14:creationId xmlns:p14="http://schemas.microsoft.com/office/powerpoint/2010/main" val="889917142"/>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2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公众号：阿拉丁PPT】_1"/>
          <p:cNvSpPr>
            <a:spLocks noChangeAspect="1"/>
          </p:cNvSpPr>
          <p:nvPr/>
        </p:nvSpPr>
        <p:spPr>
          <a:xfrm>
            <a:off x="6224869"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 name="【公众号：阿拉丁PPT】_2"/>
          <p:cNvSpPr txBox="1"/>
          <p:nvPr/>
        </p:nvSpPr>
        <p:spPr>
          <a:xfrm>
            <a:off x="1072355" y="5016177"/>
            <a:ext cx="10047290" cy="1402885"/>
          </a:xfrm>
          <a:prstGeom prst="rect">
            <a:avLst/>
          </a:prstGeom>
          <a:noFill/>
        </p:spPr>
        <p:txBody>
          <a:bodyPr wrap="square" lIns="0" tIns="0" rIns="0" bIns="0" rtlCol="0">
            <a:spAutoFit/>
          </a:bodyPr>
          <a:lstStyle/>
          <a:p>
            <a:pPr algn="just">
              <a:lnSpc>
                <a:spcPts val="2800"/>
              </a:lnSpc>
            </a:pPr>
            <a:r>
              <a:rPr lang="zh-CN" altLang="en-US" dirty="0"/>
              <a:t>当今社会，智慧城市建设已经成为全球关注的热点之一。随着现代城市的快速发展，城市规模逐渐扩大、人口不断增加，城市面临的挑战也越来越多，如交通拥堵、环境污染、资源短缺等问题，这些问题需要通过创新技术和管理手段来解决。地理信息技术是实现智慧城市建设的核心技术之一，具有非常重要的作用。</a:t>
            </a:r>
            <a:endParaRPr lang="en-US" altLang="zh-CN" dirty="0">
              <a:solidFill>
                <a:schemeClr val="bg2">
                  <a:lumMod val="25000"/>
                </a:schemeClr>
              </a:solidFill>
              <a:latin typeface="+mj-ea"/>
              <a:ea typeface="+mj-ea"/>
            </a:endParaRPr>
          </a:p>
        </p:txBody>
      </p:sp>
      <p:sp>
        <p:nvSpPr>
          <p:cNvPr id="5" name="【公众号：阿拉丁PPT】_3"/>
          <p:cNvSpPr>
            <a:spLocks noGrp="1"/>
          </p:cNvSpPr>
          <p:nvPr>
            <p:ph type="title"/>
          </p:nvPr>
        </p:nvSpPr>
        <p:spPr/>
        <p:txBody>
          <a:bodyPr/>
          <a:lstStyle/>
          <a:p>
            <a:r>
              <a:rPr lang="zh-CN" altLang="en-US" dirty="0"/>
              <a:t>选题背景</a:t>
            </a:r>
          </a:p>
        </p:txBody>
      </p:sp>
      <p:sp>
        <p:nvSpPr>
          <p:cNvPr id="27" name="【公众号：阿拉丁PPT】_4"/>
          <p:cNvSpPr txBox="1"/>
          <p:nvPr/>
        </p:nvSpPr>
        <p:spPr>
          <a:xfrm>
            <a:off x="1681126" y="2324852"/>
            <a:ext cx="3607772" cy="1640129"/>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国外起步比较早，国际上有很多研究者探索和研究地理信息技术在智慧城市建设中的应用，提出了许多新的思路和方法，为智慧城市的建设提供了借鉴和启示</a:t>
            </a:r>
            <a:r>
              <a:rPr lang="zh-CN" altLang="en-US" dirty="0"/>
              <a:t>。</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9" name="【公众号：阿拉丁PPT】_5"/>
          <p:cNvSpPr>
            <a:spLocks noChangeAspect="1"/>
          </p:cNvSpPr>
          <p:nvPr/>
        </p:nvSpPr>
        <p:spPr>
          <a:xfrm>
            <a:off x="811333"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29" name="【公众号：阿拉丁PPT】_6"/>
          <p:cNvSpPr/>
          <p:nvPr/>
        </p:nvSpPr>
        <p:spPr>
          <a:xfrm>
            <a:off x="1681126" y="1561505"/>
            <a:ext cx="3437044" cy="159723"/>
          </a:xfrm>
          <a:prstGeom prst="trapezoid">
            <a:avLst>
              <a:gd name="adj" fmla="val 69111"/>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公众号：阿拉丁PPT】_7"/>
          <p:cNvSpPr>
            <a:spLocks noChangeAspect="1"/>
          </p:cNvSpPr>
          <p:nvPr/>
        </p:nvSpPr>
        <p:spPr>
          <a:xfrm>
            <a:off x="1789076"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公众号：阿拉丁PPT】_8"/>
          <p:cNvSpPr txBox="1"/>
          <p:nvPr/>
        </p:nvSpPr>
        <p:spPr>
          <a:xfrm>
            <a:off x="2468231"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国际现状</a:t>
            </a:r>
          </a:p>
        </p:txBody>
      </p:sp>
      <p:sp>
        <p:nvSpPr>
          <p:cNvPr id="32" name="【公众号：阿拉丁PPT】_9"/>
          <p:cNvSpPr txBox="1"/>
          <p:nvPr/>
        </p:nvSpPr>
        <p:spPr>
          <a:xfrm>
            <a:off x="7202612" y="2332372"/>
            <a:ext cx="3607772" cy="1305294"/>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在国内，随着政府对智慧城市建设的重视，越来越多的城市纷纷启动智慧城市建设项目，但还处于发展中阶段</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4" name="【公众号：阿拉丁PPT】_10"/>
          <p:cNvSpPr/>
          <p:nvPr/>
        </p:nvSpPr>
        <p:spPr>
          <a:xfrm>
            <a:off x="7094662" y="1561505"/>
            <a:ext cx="3437044" cy="159723"/>
          </a:xfrm>
          <a:prstGeom prst="trapezoid">
            <a:avLst>
              <a:gd name="adj" fmla="val 69111"/>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公众号：阿拉丁PPT】_11"/>
          <p:cNvSpPr>
            <a:spLocks noChangeAspect="1"/>
          </p:cNvSpPr>
          <p:nvPr/>
        </p:nvSpPr>
        <p:spPr>
          <a:xfrm>
            <a:off x="7202612"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公众号：阿拉丁PPT】_12"/>
          <p:cNvSpPr txBox="1"/>
          <p:nvPr/>
        </p:nvSpPr>
        <p:spPr>
          <a:xfrm>
            <a:off x="7881767"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国内现状</a:t>
            </a:r>
          </a:p>
        </p:txBody>
      </p:sp>
      <p:pic>
        <p:nvPicPr>
          <p:cNvPr id="3" name="已录下的声音">
            <a:hlinkClick r:id="" action="ppaction://media"/>
            <a:extLst>
              <a:ext uri="{FF2B5EF4-FFF2-40B4-BE49-F238E27FC236}">
                <a16:creationId xmlns:a16="http://schemas.microsoft.com/office/drawing/2014/main" id="{41334863-7E93-4F6B-AAF8-AA5C0E3E4D6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53223" y="527201"/>
            <a:ext cx="406400" cy="406400"/>
          </a:xfrm>
          <a:prstGeom prst="rect">
            <a:avLst/>
          </a:prstGeom>
        </p:spPr>
      </p:pic>
    </p:spTree>
    <p:extLst>
      <p:ext uri="{BB962C8B-B14F-4D97-AF65-F5344CB8AC3E}">
        <p14:creationId xmlns:p14="http://schemas.microsoft.com/office/powerpoint/2010/main" val="2461834928"/>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01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公众号：阿拉丁PPT】_1"/>
          <p:cNvSpPr/>
          <p:nvPr/>
        </p:nvSpPr>
        <p:spPr>
          <a:xfrm>
            <a:off x="5051180" y="5070627"/>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公众号：阿拉丁PPT】_2"/>
          <p:cNvSpPr/>
          <p:nvPr/>
        </p:nvSpPr>
        <p:spPr>
          <a:xfrm>
            <a:off x="4420664" y="4832643"/>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公众号：阿拉丁PPT】_3"/>
          <p:cNvSpPr/>
          <p:nvPr/>
        </p:nvSpPr>
        <p:spPr>
          <a:xfrm>
            <a:off x="5586080" y="3545420"/>
            <a:ext cx="787789"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公众号：阿拉丁PPT】_4"/>
          <p:cNvSpPr/>
          <p:nvPr/>
        </p:nvSpPr>
        <p:spPr>
          <a:xfrm>
            <a:off x="4896379" y="330743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公众号：阿拉丁PPT】_5"/>
          <p:cNvSpPr/>
          <p:nvPr/>
        </p:nvSpPr>
        <p:spPr>
          <a:xfrm>
            <a:off x="5051180" y="2074760"/>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公众号：阿拉丁PPT】_6"/>
          <p:cNvSpPr/>
          <p:nvPr/>
        </p:nvSpPr>
        <p:spPr>
          <a:xfrm>
            <a:off x="4420664" y="183677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7"/>
          <p:cNvSpPr>
            <a:spLocks noGrp="1"/>
          </p:cNvSpPr>
          <p:nvPr>
            <p:ph type="title"/>
          </p:nvPr>
        </p:nvSpPr>
        <p:spPr/>
        <p:txBody>
          <a:bodyPr/>
          <a:lstStyle/>
          <a:p>
            <a:r>
              <a:rPr lang="zh-CN" altLang="en-US" dirty="0"/>
              <a:t>选题意义</a:t>
            </a:r>
          </a:p>
        </p:txBody>
      </p:sp>
      <p:sp>
        <p:nvSpPr>
          <p:cNvPr id="20" name="【公众号：阿拉丁PPT】_8"/>
          <p:cNvSpPr/>
          <p:nvPr/>
        </p:nvSpPr>
        <p:spPr>
          <a:xfrm>
            <a:off x="520763" y="1335312"/>
            <a:ext cx="4826002" cy="4825998"/>
          </a:xfrm>
          <a:prstGeom prst="arc">
            <a:avLst>
              <a:gd name="adj1" fmla="val 19962055"/>
              <a:gd name="adj2" fmla="val 20959234"/>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 name="【公众号：阿拉丁PPT】_9"/>
          <p:cNvSpPr txBox="1"/>
          <p:nvPr/>
        </p:nvSpPr>
        <p:spPr>
          <a:xfrm>
            <a:off x="6600244" y="1771851"/>
            <a:ext cx="4592093" cy="998735"/>
          </a:xfrm>
          <a:prstGeom prst="rect">
            <a:avLst/>
          </a:prstGeom>
        </p:spPr>
        <p:txBody>
          <a:bodyPr wrap="square">
            <a:spAutoFit/>
          </a:bodyPr>
          <a:lstStyle>
            <a:defPPr>
              <a:defRPr lang="zh-CN"/>
            </a:defPPr>
          </a:lstStyle>
          <a:p>
            <a:pPr>
              <a:lnSpc>
                <a:spcPts val="2400"/>
              </a:lnSpc>
            </a:pPr>
            <a:r>
              <a:rPr lang="zh-CN" altLang="en-US" dirty="0"/>
              <a:t>探究地理信息在智慧城市中的应用及其作用，有助于进一步提升智慧城市建设的效率和质量。</a:t>
            </a:r>
            <a:endParaRPr lang="en-US" altLang="zh-CN" dirty="0"/>
          </a:p>
        </p:txBody>
      </p:sp>
      <p:sp>
        <p:nvSpPr>
          <p:cNvPr id="24" name="【公众号：阿拉丁PPT】_10"/>
          <p:cNvSpPr>
            <a:spLocks/>
          </p:cNvSpPr>
          <p:nvPr/>
        </p:nvSpPr>
        <p:spPr bwMode="auto">
          <a:xfrm rot="5400000">
            <a:off x="1673764" y="2488311"/>
            <a:ext cx="2520000" cy="2520000"/>
          </a:xfrm>
          <a:prstGeom prst="ellipse">
            <a:avLst/>
          </a:prstGeom>
          <a:solidFill>
            <a:schemeClr val="accent1"/>
          </a:solidFill>
          <a:ln w="9525" cap="flat">
            <a:no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25" name="【公众号：阿拉丁PPT】_11"/>
          <p:cNvSpPr txBox="1"/>
          <p:nvPr/>
        </p:nvSpPr>
        <p:spPr>
          <a:xfrm>
            <a:off x="2304457" y="3409757"/>
            <a:ext cx="1258614" cy="67710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4400" b="1" dirty="0"/>
              <a:t>意义</a:t>
            </a:r>
            <a:endParaRPr lang="zh-CN" altLang="en-US" sz="4400" dirty="0"/>
          </a:p>
        </p:txBody>
      </p:sp>
      <p:sp>
        <p:nvSpPr>
          <p:cNvPr id="27" name="【公众号：阿拉丁PPT】_12"/>
          <p:cNvSpPr>
            <a:spLocks/>
          </p:cNvSpPr>
          <p:nvPr/>
        </p:nvSpPr>
        <p:spPr bwMode="auto">
          <a:xfrm rot="5400000">
            <a:off x="1493764" y="2308311"/>
            <a:ext cx="2880000" cy="2880000"/>
          </a:xfrm>
          <a:prstGeom prst="ellipse">
            <a:avLst/>
          </a:prstGeom>
          <a:noFill/>
          <a:ln w="19050" cap="flat">
            <a:solidFill>
              <a:schemeClr val="accent2"/>
            </a:solid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30" name="【公众号：阿拉丁PPT】_13"/>
          <p:cNvSpPr/>
          <p:nvPr/>
        </p:nvSpPr>
        <p:spPr>
          <a:xfrm>
            <a:off x="4505701" y="1924050"/>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1</a:t>
            </a:r>
            <a:endParaRPr lang="zh-CN" altLang="en-US" sz="2400" dirty="0">
              <a:solidFill>
                <a:schemeClr val="bg1"/>
              </a:solidFill>
              <a:latin typeface="Agency FB" panose="020B0503020202020204" pitchFamily="34" charset="0"/>
              <a:ea typeface="微软雅黑" pitchFamily="34" charset="-122"/>
            </a:endParaRPr>
          </a:p>
        </p:txBody>
      </p:sp>
      <p:sp>
        <p:nvSpPr>
          <p:cNvPr id="33" name="【公众号：阿拉丁PPT】_14"/>
          <p:cNvSpPr/>
          <p:nvPr/>
        </p:nvSpPr>
        <p:spPr>
          <a:xfrm>
            <a:off x="4981416" y="3398908"/>
            <a:ext cx="698812" cy="6988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2</a:t>
            </a:r>
            <a:endParaRPr lang="zh-CN" altLang="en-US" sz="2400" dirty="0">
              <a:solidFill>
                <a:schemeClr val="bg1"/>
              </a:solidFill>
              <a:latin typeface="Agency FB" panose="020B0503020202020204" pitchFamily="34" charset="0"/>
              <a:ea typeface="微软雅黑" pitchFamily="34" charset="-122"/>
            </a:endParaRPr>
          </a:p>
        </p:txBody>
      </p:sp>
      <p:sp>
        <p:nvSpPr>
          <p:cNvPr id="34" name="【公众号：阿拉丁PPT】_15"/>
          <p:cNvSpPr/>
          <p:nvPr/>
        </p:nvSpPr>
        <p:spPr>
          <a:xfrm>
            <a:off x="4505701" y="4917683"/>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3</a:t>
            </a:r>
            <a:endParaRPr lang="zh-CN" altLang="en-US" sz="2400" dirty="0">
              <a:solidFill>
                <a:schemeClr val="bg1"/>
              </a:solidFill>
              <a:latin typeface="Agency FB" panose="020B0503020202020204" pitchFamily="34" charset="0"/>
              <a:ea typeface="微软雅黑" pitchFamily="34" charset="-122"/>
            </a:endParaRPr>
          </a:p>
        </p:txBody>
      </p:sp>
      <p:sp>
        <p:nvSpPr>
          <p:cNvPr id="43" name="【公众号：阿拉丁PPT】_16"/>
          <p:cNvSpPr txBox="1"/>
          <p:nvPr/>
        </p:nvSpPr>
        <p:spPr>
          <a:xfrm>
            <a:off x="6613187" y="2941167"/>
            <a:ext cx="4566208" cy="1614288"/>
          </a:xfrm>
          <a:prstGeom prst="rect">
            <a:avLst/>
          </a:prstGeom>
        </p:spPr>
        <p:txBody>
          <a:bodyPr wrap="square">
            <a:spAutoFit/>
          </a:bodyPr>
          <a:lstStyle>
            <a:defPPr>
              <a:defRPr lang="zh-CN"/>
            </a:defPPr>
          </a:lstStyle>
          <a:p>
            <a:pPr>
              <a:lnSpc>
                <a:spcPts val="2400"/>
              </a:lnSpc>
            </a:pPr>
            <a:r>
              <a:rPr lang="zh-CN" altLang="en-US" dirty="0"/>
              <a:t>地理信息技术在智慧城市中的应用正处于快速发展的阶段，新技术、新方法层出不穷，研究地理信息在智慧城市中的应用及其作用，可以对相关学科领域产生新的认识和思考，为其未来的研究提供一定的参考。</a:t>
            </a:r>
            <a:endParaRPr lang="en-US" altLang="zh-CN" dirty="0"/>
          </a:p>
        </p:txBody>
      </p:sp>
      <p:sp>
        <p:nvSpPr>
          <p:cNvPr id="44" name="【公众号：阿拉丁PPT】_17"/>
          <p:cNvSpPr txBox="1"/>
          <p:nvPr/>
        </p:nvSpPr>
        <p:spPr>
          <a:xfrm>
            <a:off x="6600244" y="4832643"/>
            <a:ext cx="4566208" cy="1306512"/>
          </a:xfrm>
          <a:prstGeom prst="rect">
            <a:avLst/>
          </a:prstGeom>
        </p:spPr>
        <p:txBody>
          <a:bodyPr wrap="square">
            <a:spAutoFit/>
          </a:bodyPr>
          <a:lstStyle>
            <a:defPPr>
              <a:defRPr lang="zh-CN"/>
            </a:defPPr>
          </a:lstStyle>
          <a:p>
            <a:pPr>
              <a:lnSpc>
                <a:spcPts val="2400"/>
              </a:lnSpc>
            </a:pPr>
            <a:r>
              <a:rPr lang="zh-CN" altLang="en-US" dirty="0"/>
              <a:t>对推动智慧城市建设的进一步发展具有重要的现实意义，同时也具有广泛的应用前景，如城市规划、智慧交通、环境保护等方面，将对未来城市化的发展产生积极的影响。</a:t>
            </a:r>
            <a:endParaRPr lang="en-US" altLang="zh-CN" dirty="0"/>
          </a:p>
        </p:txBody>
      </p:sp>
      <p:sp>
        <p:nvSpPr>
          <p:cNvPr id="62" name="【公众号：阿拉丁PPT】_18"/>
          <p:cNvSpPr/>
          <p:nvPr/>
        </p:nvSpPr>
        <p:spPr>
          <a:xfrm>
            <a:off x="520763" y="1335312"/>
            <a:ext cx="4826002" cy="4825998"/>
          </a:xfrm>
          <a:prstGeom prst="arc">
            <a:avLst>
              <a:gd name="adj1" fmla="val 623307"/>
              <a:gd name="adj2" fmla="val 1699205"/>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5" name="已录下的声音">
            <a:hlinkClick r:id="" action="ppaction://media"/>
            <a:extLst>
              <a:ext uri="{FF2B5EF4-FFF2-40B4-BE49-F238E27FC236}">
                <a16:creationId xmlns:a16="http://schemas.microsoft.com/office/drawing/2014/main" id="{EFAA42C7-1083-4292-BD4F-21CD6B4505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401851" y="730401"/>
            <a:ext cx="406400" cy="406400"/>
          </a:xfrm>
          <a:prstGeom prst="rect">
            <a:avLst/>
          </a:prstGeom>
        </p:spPr>
      </p:pic>
    </p:spTree>
    <p:extLst>
      <p:ext uri="{BB962C8B-B14F-4D97-AF65-F5344CB8AC3E}">
        <p14:creationId xmlns:p14="http://schemas.microsoft.com/office/powerpoint/2010/main" val="1013580382"/>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295"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7" name="【公众号：阿拉丁PPT】_2"/>
          <p:cNvGrpSpPr/>
          <p:nvPr/>
        </p:nvGrpSpPr>
        <p:grpSpPr>
          <a:xfrm>
            <a:off x="6963654" y="1580472"/>
            <a:ext cx="1011034" cy="1011034"/>
            <a:chOff x="1253204" y="1971679"/>
            <a:chExt cx="2914645" cy="2914646"/>
          </a:xfrm>
        </p:grpSpPr>
        <p:sp>
          <p:nvSpPr>
            <p:cNvPr id="18" name="任意多边形 17"/>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9" name="任意多边形 18"/>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0"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研究思路及方法</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1"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02</a:t>
            </a:r>
            <a:endParaRPr lang="zh-CN" altLang="en-US" sz="3600" b="1" dirty="0">
              <a:solidFill>
                <a:schemeClr val="accent2"/>
              </a:solidFill>
              <a:latin typeface="Agency FB" panose="020B0503020202020204" pitchFamily="34" charset="0"/>
            </a:endParaRPr>
          </a:p>
        </p:txBody>
      </p:sp>
      <p:sp>
        <p:nvSpPr>
          <p:cNvPr id="22"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3"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研究思路</a:t>
            </a:r>
          </a:p>
        </p:txBody>
      </p:sp>
      <p:sp>
        <p:nvSpPr>
          <p:cNvPr id="25" name="【公众号：阿拉丁PPT】_8"/>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研究方法</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5"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公众号：阿拉丁PPT】_11"/>
          <p:cNvGrpSpPr/>
          <p:nvPr/>
        </p:nvGrpSpPr>
        <p:grpSpPr>
          <a:xfrm>
            <a:off x="5839656" y="2428762"/>
            <a:ext cx="3259030" cy="586564"/>
            <a:chOff x="7232135" y="5964585"/>
            <a:chExt cx="4963932" cy="893415"/>
          </a:xfrm>
        </p:grpSpPr>
        <p:grpSp>
          <p:nvGrpSpPr>
            <p:cNvPr id="37" name="组合 36"/>
            <p:cNvGrpSpPr/>
            <p:nvPr/>
          </p:nvGrpSpPr>
          <p:grpSpPr>
            <a:xfrm>
              <a:off x="7233586" y="5964585"/>
              <a:ext cx="4961031" cy="814555"/>
              <a:chOff x="6350" y="1903413"/>
              <a:chExt cx="12182476" cy="2000250"/>
            </a:xfrm>
          </p:grpSpPr>
          <p:sp>
            <p:nvSpPr>
              <p:cNvPr id="39"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8" name="任意多边形 37"/>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4" name="已录下的声音">
            <a:hlinkClick r:id="" action="ppaction://media"/>
            <a:extLst>
              <a:ext uri="{FF2B5EF4-FFF2-40B4-BE49-F238E27FC236}">
                <a16:creationId xmlns:a16="http://schemas.microsoft.com/office/drawing/2014/main" id="{6984DADA-CA47-40D3-8CBA-35331C4BD9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1016" y="472326"/>
            <a:ext cx="406400" cy="406400"/>
          </a:xfrm>
          <a:prstGeom prst="rect">
            <a:avLst/>
          </a:prstGeom>
        </p:spPr>
      </p:pic>
    </p:spTree>
    <p:extLst>
      <p:ext uri="{BB962C8B-B14F-4D97-AF65-F5344CB8AC3E}">
        <p14:creationId xmlns:p14="http://schemas.microsoft.com/office/powerpoint/2010/main" val="2868289885"/>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92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dirty="0"/>
              <a:t>研究思路</a:t>
            </a:r>
          </a:p>
        </p:txBody>
      </p:sp>
      <p:sp>
        <p:nvSpPr>
          <p:cNvPr id="88" name="【公众号：阿拉丁PPT】_2"/>
          <p:cNvSpPr txBox="1"/>
          <p:nvPr/>
        </p:nvSpPr>
        <p:spPr>
          <a:xfrm>
            <a:off x="1263151" y="2449453"/>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前期地点调研</a:t>
            </a:r>
          </a:p>
        </p:txBody>
      </p:sp>
      <p:sp>
        <p:nvSpPr>
          <p:cNvPr id="95" name="【公众号：阿拉丁PPT】_3"/>
          <p:cNvSpPr txBox="1"/>
          <p:nvPr/>
        </p:nvSpPr>
        <p:spPr>
          <a:xfrm>
            <a:off x="1018437" y="3065181"/>
            <a:ext cx="2800862" cy="120462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ctr">
              <a:lnSpc>
                <a:spcPts val="2400"/>
              </a:lnSpc>
            </a:pPr>
            <a:r>
              <a:rPr lang="zh-CN" altLang="en-US" sz="1600" dirty="0">
                <a:solidFill>
                  <a:schemeClr val="bg2">
                    <a:lumMod val="25000"/>
                  </a:schemeClr>
                </a:solidFill>
              </a:rPr>
              <a:t>本文是以大连是为例子的，所以在研究开始，就要在大连市各个地区进行实地调研，分析地理信息的应用场景</a:t>
            </a:r>
            <a:endParaRPr lang="en-US" altLang="zh-CN" sz="1600" dirty="0">
              <a:solidFill>
                <a:schemeClr val="bg2">
                  <a:lumMod val="25000"/>
                </a:schemeClr>
              </a:solidFill>
            </a:endParaRPr>
          </a:p>
        </p:txBody>
      </p:sp>
      <p:sp>
        <p:nvSpPr>
          <p:cNvPr id="107" name="【公众号：阿拉丁PPT】_6"/>
          <p:cNvSpPr txBox="1"/>
          <p:nvPr/>
        </p:nvSpPr>
        <p:spPr>
          <a:xfrm>
            <a:off x="8533095" y="2449453"/>
            <a:ext cx="2745834"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b="1" dirty="0">
                <a:solidFill>
                  <a:schemeClr val="accent1"/>
                </a:solidFill>
              </a:rPr>
              <a:t>阅览参考相关文献</a:t>
            </a:r>
          </a:p>
        </p:txBody>
      </p:sp>
      <p:sp>
        <p:nvSpPr>
          <p:cNvPr id="108" name="【公众号：阿拉丁PPT】_7"/>
          <p:cNvSpPr txBox="1"/>
          <p:nvPr/>
        </p:nvSpPr>
        <p:spPr>
          <a:xfrm>
            <a:off x="8533095" y="3065181"/>
            <a:ext cx="2775914" cy="896849"/>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400"/>
              </a:lnSpc>
            </a:pPr>
            <a:r>
              <a:rPr lang="zh-CN" altLang="en-US" sz="1600" dirty="0">
                <a:solidFill>
                  <a:schemeClr val="bg2">
                    <a:lumMod val="25000"/>
                  </a:schemeClr>
                </a:solidFill>
              </a:rPr>
              <a:t>在知网等论文、万方等网站查询相关文献，并对其进行汇总，结合实地调查的结果来梳理</a:t>
            </a:r>
            <a:endParaRPr lang="en-US" altLang="zh-CN" sz="1600" dirty="0">
              <a:solidFill>
                <a:schemeClr val="bg2">
                  <a:lumMod val="25000"/>
                </a:schemeClr>
              </a:solidFill>
            </a:endParaRPr>
          </a:p>
        </p:txBody>
      </p:sp>
      <p:grpSp>
        <p:nvGrpSpPr>
          <p:cNvPr id="21" name="【公众号：阿拉丁PPT】_10"/>
          <p:cNvGrpSpPr/>
          <p:nvPr/>
        </p:nvGrpSpPr>
        <p:grpSpPr>
          <a:xfrm>
            <a:off x="3979692" y="1882775"/>
            <a:ext cx="4232617" cy="3852863"/>
            <a:chOff x="3979692" y="1882775"/>
            <a:chExt cx="4232617" cy="3852863"/>
          </a:xfrm>
        </p:grpSpPr>
        <p:sp>
          <p:nvSpPr>
            <p:cNvPr id="43" name="Freeform 5"/>
            <p:cNvSpPr>
              <a:spLocks/>
            </p:cNvSpPr>
            <p:nvPr/>
          </p:nvSpPr>
          <p:spPr bwMode="auto">
            <a:xfrm flipH="1">
              <a:off x="5081758"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6"/>
            <p:cNvSpPr>
              <a:spLocks noEditPoints="1"/>
            </p:cNvSpPr>
            <p:nvPr/>
          </p:nvSpPr>
          <p:spPr bwMode="auto">
            <a:xfrm flipH="1">
              <a:off x="6139034"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5"/>
            <p:cNvSpPr>
              <a:spLocks/>
            </p:cNvSpPr>
            <p:nvPr/>
          </p:nvSpPr>
          <p:spPr bwMode="auto">
            <a:xfrm>
              <a:off x="3979692"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6"/>
            <p:cNvSpPr>
              <a:spLocks noEditPoints="1"/>
            </p:cNvSpPr>
            <p:nvPr/>
          </p:nvSpPr>
          <p:spPr bwMode="auto">
            <a:xfrm>
              <a:off x="5614817"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圆角矩形 16"/>
            <p:cNvSpPr/>
            <p:nvPr/>
          </p:nvSpPr>
          <p:spPr>
            <a:xfrm>
              <a:off x="5525917" y="4111626"/>
              <a:ext cx="1121116" cy="238124"/>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a:off x="5554492" y="4397514"/>
              <a:ext cx="1041400" cy="228600"/>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49"/>
            <p:cNvSpPr/>
            <p:nvPr/>
          </p:nvSpPr>
          <p:spPr>
            <a:xfrm>
              <a:off x="5770768" y="4673879"/>
              <a:ext cx="631413" cy="256897"/>
            </a:xfrm>
            <a:custGeom>
              <a:avLst/>
              <a:gdLst>
                <a:gd name="connsiteX0" fmla="*/ 0 w 631413"/>
                <a:gd name="connsiteY0" fmla="*/ 0 h 256897"/>
                <a:gd name="connsiteX1" fmla="*/ 631413 w 631413"/>
                <a:gd name="connsiteY1" fmla="*/ 0 h 256897"/>
                <a:gd name="connsiteX2" fmla="*/ 630644 w 631413"/>
                <a:gd name="connsiteY2" fmla="*/ 7410 h 256897"/>
                <a:gd name="connsiteX3" fmla="*/ 315706 w 631413"/>
                <a:gd name="connsiteY3" fmla="*/ 256897 h 256897"/>
                <a:gd name="connsiteX4" fmla="*/ 768 w 631413"/>
                <a:gd name="connsiteY4" fmla="*/ 7410 h 256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413" h="256897">
                  <a:moveTo>
                    <a:pt x="0" y="0"/>
                  </a:moveTo>
                  <a:lnTo>
                    <a:pt x="631413" y="0"/>
                  </a:lnTo>
                  <a:lnTo>
                    <a:pt x="630644" y="7410"/>
                  </a:lnTo>
                  <a:cubicBezTo>
                    <a:pt x="600668" y="149792"/>
                    <a:pt x="471056" y="256897"/>
                    <a:pt x="315706" y="256897"/>
                  </a:cubicBezTo>
                  <a:cubicBezTo>
                    <a:pt x="160357" y="256897"/>
                    <a:pt x="30744" y="149792"/>
                    <a:pt x="768" y="7410"/>
                  </a:cubicBezTo>
                  <a:close/>
                </a:path>
              </a:pathLst>
            </a:cu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已录下的声音">
            <a:hlinkClick r:id="" action="ppaction://media"/>
            <a:extLst>
              <a:ext uri="{FF2B5EF4-FFF2-40B4-BE49-F238E27FC236}">
                <a16:creationId xmlns:a16="http://schemas.microsoft.com/office/drawing/2014/main" id="{6CF8E939-56F5-4F4B-ACFB-51B7577A79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319658" y="572272"/>
            <a:ext cx="406400" cy="406400"/>
          </a:xfrm>
          <a:prstGeom prst="rect">
            <a:avLst/>
          </a:prstGeom>
        </p:spPr>
      </p:pic>
    </p:spTree>
    <p:extLst>
      <p:ext uri="{BB962C8B-B14F-4D97-AF65-F5344CB8AC3E}">
        <p14:creationId xmlns:p14="http://schemas.microsoft.com/office/powerpoint/2010/main" val="2441549263"/>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7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公众号：阿拉丁PPT】_1"/>
          <p:cNvSpPr>
            <a:spLocks noGrp="1"/>
          </p:cNvSpPr>
          <p:nvPr>
            <p:ph type="title"/>
          </p:nvPr>
        </p:nvSpPr>
        <p:spPr/>
        <p:txBody>
          <a:bodyPr/>
          <a:lstStyle/>
          <a:p>
            <a:r>
              <a:rPr lang="zh-CN" altLang="en-US" dirty="0"/>
              <a:t>研究方法</a:t>
            </a:r>
          </a:p>
        </p:txBody>
      </p:sp>
      <p:sp>
        <p:nvSpPr>
          <p:cNvPr id="46" name="【公众号：阿拉丁PPT】_2"/>
          <p:cNvSpPr txBox="1"/>
          <p:nvPr/>
        </p:nvSpPr>
        <p:spPr>
          <a:xfrm>
            <a:off x="891016" y="4875377"/>
            <a:ext cx="662052" cy="662052"/>
          </a:xfrm>
          <a:prstGeom prst="roundRect">
            <a:avLst>
              <a:gd name="adj" fmla="val 25299"/>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02</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47" name="【公众号：阿拉丁PPT】_3"/>
          <p:cNvSpPr txBox="1"/>
          <p:nvPr/>
        </p:nvSpPr>
        <p:spPr>
          <a:xfrm>
            <a:off x="1909165" y="4638859"/>
            <a:ext cx="2339045"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b="1" dirty="0">
                <a:solidFill>
                  <a:schemeClr val="accent1"/>
                </a:solidFill>
              </a:rPr>
              <a:t>文献与调查综合</a:t>
            </a:r>
          </a:p>
        </p:txBody>
      </p:sp>
      <p:sp>
        <p:nvSpPr>
          <p:cNvPr id="48" name="【公众号：阿拉丁PPT】_4"/>
          <p:cNvSpPr txBox="1"/>
          <p:nvPr/>
        </p:nvSpPr>
        <p:spPr>
          <a:xfrm>
            <a:off x="1895743" y="5189884"/>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将已分析的文献资料进行整合、对比和比较，得出不同观点之前的差异与联系，并与实际调查进行结合修改</a:t>
            </a:r>
            <a:endParaRPr lang="en-US" altLang="zh-CN" sz="1600" dirty="0">
              <a:solidFill>
                <a:schemeClr val="bg2">
                  <a:lumMod val="25000"/>
                </a:schemeClr>
              </a:solidFill>
            </a:endParaRPr>
          </a:p>
        </p:txBody>
      </p:sp>
      <p:sp>
        <p:nvSpPr>
          <p:cNvPr id="49" name="【公众号：阿拉丁PPT】_5"/>
          <p:cNvSpPr txBox="1"/>
          <p:nvPr/>
        </p:nvSpPr>
        <p:spPr>
          <a:xfrm>
            <a:off x="891016" y="2116449"/>
            <a:ext cx="662052" cy="662052"/>
          </a:xfrm>
          <a:prstGeom prst="roundRect">
            <a:avLst>
              <a:gd name="adj" fmla="val 26738"/>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01</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0" name="【公众号：阿拉丁PPT】_6"/>
          <p:cNvSpPr txBox="1"/>
          <p:nvPr/>
        </p:nvSpPr>
        <p:spPr>
          <a:xfrm>
            <a:off x="189574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数据采集</a:t>
            </a:r>
          </a:p>
        </p:txBody>
      </p:sp>
      <p:sp>
        <p:nvSpPr>
          <p:cNvPr id="51" name="【公众号：阿拉丁PPT】_7"/>
          <p:cNvSpPr txBox="1"/>
          <p:nvPr/>
        </p:nvSpPr>
        <p:spPr>
          <a:xfrm>
            <a:off x="1895743" y="2380332"/>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在论文网站搜寻地理信息在智慧城市的作用，对论文内容进行分析，查找国外相关文献，对有利信息进行收集</a:t>
            </a:r>
            <a:endParaRPr lang="en-US" altLang="zh-CN" sz="1600" dirty="0">
              <a:solidFill>
                <a:schemeClr val="bg2">
                  <a:lumMod val="25000"/>
                </a:schemeClr>
              </a:solidFill>
            </a:endParaRPr>
          </a:p>
        </p:txBody>
      </p:sp>
      <p:sp>
        <p:nvSpPr>
          <p:cNvPr id="56" name="【公众号：阿拉丁PPT】_8"/>
          <p:cNvSpPr txBox="1"/>
          <p:nvPr/>
        </p:nvSpPr>
        <p:spPr>
          <a:xfrm>
            <a:off x="7881098" y="4924809"/>
            <a:ext cx="662052" cy="662052"/>
          </a:xfrm>
          <a:prstGeom prst="roundRect">
            <a:avLst>
              <a:gd name="adj" fmla="val 28177"/>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04</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7" name="【公众号：阿拉丁PPT】_9"/>
          <p:cNvSpPr txBox="1"/>
          <p:nvPr/>
        </p:nvSpPr>
        <p:spPr>
          <a:xfrm>
            <a:off x="8800662" y="467532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后期改正</a:t>
            </a:r>
          </a:p>
        </p:txBody>
      </p:sp>
      <p:sp>
        <p:nvSpPr>
          <p:cNvPr id="58" name="【公众号：阿拉丁PPT】_10"/>
          <p:cNvSpPr txBox="1"/>
          <p:nvPr/>
        </p:nvSpPr>
        <p:spPr>
          <a:xfrm>
            <a:off x="8800662" y="5189884"/>
            <a:ext cx="2349938" cy="110844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在写出大体框架后，对论文整体进行分析，将不足之处进行调整，未调查清楚的点再去进行实地调查</a:t>
            </a:r>
            <a:endParaRPr lang="en-US" altLang="zh-CN" sz="1600" dirty="0">
              <a:solidFill>
                <a:schemeClr val="bg2">
                  <a:lumMod val="25000"/>
                </a:schemeClr>
              </a:solidFill>
            </a:endParaRPr>
          </a:p>
        </p:txBody>
      </p:sp>
      <p:sp>
        <p:nvSpPr>
          <p:cNvPr id="59" name="【公众号：阿拉丁PPT】_11"/>
          <p:cNvSpPr txBox="1"/>
          <p:nvPr/>
        </p:nvSpPr>
        <p:spPr>
          <a:xfrm>
            <a:off x="7881098" y="2116449"/>
            <a:ext cx="662052" cy="662052"/>
          </a:xfrm>
          <a:prstGeom prst="roundRect">
            <a:avLst>
              <a:gd name="adj" fmla="val 23861"/>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03</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60" name="【公众号：阿拉丁PPT】_12"/>
          <p:cNvSpPr txBox="1"/>
          <p:nvPr/>
        </p:nvSpPr>
        <p:spPr>
          <a:xfrm>
            <a:off x="880066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solidFill>
                  <a:schemeClr val="accent1"/>
                </a:solidFill>
              </a:rPr>
              <a:t>假设后验证</a:t>
            </a:r>
          </a:p>
        </p:txBody>
      </p:sp>
      <p:sp>
        <p:nvSpPr>
          <p:cNvPr id="61" name="【公众号：阿拉丁PPT】_13"/>
          <p:cNvSpPr txBox="1"/>
          <p:nvPr/>
        </p:nvSpPr>
        <p:spPr>
          <a:xfrm>
            <a:off x="8800663" y="2380332"/>
            <a:ext cx="2309450" cy="1672702"/>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在撰写论文的过程中，先对内容进行假设，然后根据假设的内容在大连内进行实地调研验证，假设对应的写入论文，不对应的进行修改</a:t>
            </a:r>
            <a:endParaRPr lang="en-US" altLang="zh-CN" sz="1600" dirty="0">
              <a:solidFill>
                <a:schemeClr val="bg2">
                  <a:lumMod val="25000"/>
                </a:schemeClr>
              </a:solidFill>
            </a:endParaRPr>
          </a:p>
        </p:txBody>
      </p:sp>
      <p:grpSp>
        <p:nvGrpSpPr>
          <p:cNvPr id="12" name="【公众号：阿拉丁PPT】_14"/>
          <p:cNvGrpSpPr/>
          <p:nvPr/>
        </p:nvGrpSpPr>
        <p:grpSpPr>
          <a:xfrm>
            <a:off x="6323759" y="3130550"/>
            <a:ext cx="1804599" cy="1687852"/>
            <a:chOff x="6323759" y="3206750"/>
            <a:chExt cx="1804599" cy="1687852"/>
          </a:xfrm>
        </p:grpSpPr>
        <p:sp>
          <p:nvSpPr>
            <p:cNvPr id="30" name="任意多边形 29"/>
            <p:cNvSpPr/>
            <p:nvPr/>
          </p:nvSpPr>
          <p:spPr>
            <a:xfrm rot="2700000">
              <a:off x="6966965" y="3232372"/>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rot="8100000">
              <a:off x="6323759" y="3962089"/>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公众号：阿拉丁PPT】_15"/>
          <p:cNvGrpSpPr/>
          <p:nvPr/>
        </p:nvGrpSpPr>
        <p:grpSpPr>
          <a:xfrm>
            <a:off x="5151698" y="4102574"/>
            <a:ext cx="1684621" cy="1804599"/>
            <a:chOff x="5151698" y="4178774"/>
            <a:chExt cx="1684621" cy="1804599"/>
          </a:xfrm>
        </p:grpSpPr>
        <p:sp>
          <p:nvSpPr>
            <p:cNvPr id="37" name="任意多边形 36"/>
            <p:cNvSpPr/>
            <p:nvPr/>
          </p:nvSpPr>
          <p:spPr>
            <a:xfrm rot="8100000">
              <a:off x="6242150" y="484370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rot="13500000">
              <a:off x="4715655" y="4614817"/>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公众号：阿拉丁PPT】_16"/>
          <p:cNvGrpSpPr/>
          <p:nvPr/>
        </p:nvGrpSpPr>
        <p:grpSpPr>
          <a:xfrm>
            <a:off x="4052553" y="2909991"/>
            <a:ext cx="1804599" cy="1705143"/>
            <a:chOff x="4052553" y="2986191"/>
            <a:chExt cx="1804599" cy="1705143"/>
          </a:xfrm>
        </p:grpSpPr>
        <p:sp>
          <p:nvSpPr>
            <p:cNvPr id="40" name="任意多边形 39"/>
            <p:cNvSpPr/>
            <p:nvPr/>
          </p:nvSpPr>
          <p:spPr>
            <a:xfrm rot="13500000">
              <a:off x="4634046" y="412278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41"/>
            <p:cNvSpPr/>
            <p:nvPr/>
          </p:nvSpPr>
          <p:spPr>
            <a:xfrm rot="18900000">
              <a:off x="4052553" y="2986191"/>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公众号：阿拉丁PPT】_17"/>
          <p:cNvGrpSpPr/>
          <p:nvPr/>
        </p:nvGrpSpPr>
        <p:grpSpPr>
          <a:xfrm>
            <a:off x="5344592" y="1838511"/>
            <a:ext cx="1698890" cy="1804599"/>
            <a:chOff x="5344592" y="1914711"/>
            <a:chExt cx="1698890" cy="1804599"/>
          </a:xfrm>
        </p:grpSpPr>
        <p:sp>
          <p:nvSpPr>
            <p:cNvPr id="33" name="任意多边形 32"/>
            <p:cNvSpPr/>
            <p:nvPr/>
          </p:nvSpPr>
          <p:spPr>
            <a:xfrm rot="2700000">
              <a:off x="5674926" y="2350754"/>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42"/>
            <p:cNvSpPr/>
            <p:nvPr/>
          </p:nvSpPr>
          <p:spPr>
            <a:xfrm rot="18900000">
              <a:off x="5344592" y="2494161"/>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已录下的声音">
            <a:hlinkClick r:id="" action="ppaction://media"/>
            <a:extLst>
              <a:ext uri="{FF2B5EF4-FFF2-40B4-BE49-F238E27FC236}">
                <a16:creationId xmlns:a16="http://schemas.microsoft.com/office/drawing/2014/main" id="{5D6EA5BD-B0DE-4124-9D5B-8476D62219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25142" y="551481"/>
            <a:ext cx="406400" cy="406400"/>
          </a:xfrm>
          <a:prstGeom prst="rect">
            <a:avLst/>
          </a:prstGeom>
        </p:spPr>
      </p:pic>
    </p:spTree>
    <p:extLst>
      <p:ext uri="{BB962C8B-B14F-4D97-AF65-F5344CB8AC3E}">
        <p14:creationId xmlns:p14="http://schemas.microsoft.com/office/powerpoint/2010/main" val="1696011381"/>
      </p:ext>
    </p:extLst>
  </p:cSld>
  <p:clrMapOvr>
    <a:masterClrMapping/>
  </p:clrMapOvr>
  <mc:AlternateContent xmlns:mc="http://schemas.openxmlformats.org/markup-compatibility/2006">
    <mc:Choice xmlns:p14="http://schemas.microsoft.com/office/powerpoint/2010/main" Requires="p14">
      <p:transition p14:dur="0" advTm="0"/>
    </mc:Choice>
    <mc:Fallback>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42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LAYERS_CUSTOMIZATION" val="UEsDBBQAAgAIAMMGlEhaf7mZOgQAAOEOAAAdAAAAdW5pdmVyc2FsL2NvbW1vbl9tZXNzYWdlcy5sbmetV/9u2zYQ/r9A34EQUGADtrQd0KIYEge0xNhCZMmV6DjZDwiMxNhEKDGTKLfZX32aPtieZEfKbuymg6R0gG2YtO+7091335HHpx8LiTa8qoUqT5zXR68cxMtM5aJcnTgLevbzOwfVmpU5k6rkJ06pHHQ6ev7sWLJy1bAVh+/PnyF0XPC6hmU9MquHNRL5iTMfp240m+PwKg2iSZSO/YkzclVxx8p7FKiV+qP64Ze37z6+fvP2x+OXW8s+QMkMB8EhFLJIb171AAppHAUpoJEgDckldUbmc5hdtKCBHxJntP0yzHoekwtnZD477RZxTEKaJoHvkdRP0jCiNhcBocRzRleqQWu24UgrtBH8A9JrDpXUouKoliK3P2QKNsqGdznzohn2wzQmCY19l/pR6IwSVVX3P1lY1ui1qsBdjXJRs2vJc+sTOGN/v6t4Da6ZBk4heOm1gH+qgonyqNN1jJd+OElpFAVJSkJvt+OMSJkjr2LGzUCUGCckBoCK1bx6gm1qWWbNEZZyGMLUn0wDeFMTwlSs1hLeemgccwI1mPOyywo4QmJgV5Iso9gzSQNXiKE7VtcfVJUf8GO/UF3AfuhGQEGX7oFTg7EDhhoLUI6q4pnuApuRJMETko6jSyAy9F00xCI6h3Y7H2JxRRJoEZJ02YT4wp9gQ3jTYjv+7/orY4bO8h6xLAM7k76NUE0NOyal0AW20+phXhLyfgFV83HwjS5uASGxtl4rseEQQpV3swc0xSWe4c/7hf9beob9gHgpEMqLlim1YmecMZCHUmnEpFTmAcAvyzeszDi65hlrgPD38Ldc5PZvptg2kr8a8TdieistL7aqFHrk8sXRwNAOhOxxhEVTQ3ha8+JOd7neC/8pURhi/2cIfR59oP+kbdaxDx0wFqq/BQF5NoIEiir7W/nhGTiatz0PouCXNwN8htEWIFToqRgXkKqDEC4ghQPsl2Sc+BSG7ZJf10J3zjFb2bZA3y5qBgcHyTV/KOw1v1HQE5KzTTvOQNZspTsLujctD7SH+jSAkEMAXLUjESClKCD+vAfmYkZ2GWgl4+BJlqqRuW1RKW6tbEBum4I/nsM3lSrsrmT1jrytap1+TxTtw8Wt0/mAeZIQHLvT1MWhS8wRzjSN7GkEXDQxBTRJAzw25kDKgulsDVp5o5oy7wnUnsI8coYBbJvShLMqW//z6XNPjK8iaXfRdvfXQSDQYUaIyBew30Olef1nFwjF40M7u+hjtT217ux6HmKpD3T4X06HrNX0QhWwddTtF9i2LRqmFLvTGRAysfxTTZV1j959hBmOz0FU7PnKGc1YdQuKRJWSg1Bsqg0B9TDvDxeHRktR8iG236fp5oGpP0+x59lbFDSfFNltO7xyOCtm2+uUhOtUXzB3ikMQvK/weC70QEA7I3byAo3erh/afPN4ZHxZ1fYyevxy7276L1BLAwQUAAIACADDBpRIlxfuTwoDAAC1CgAAJwAAAHVuaXZlcnNhbC9mbGFzaF9wdWJsaXNoaW5nX3NldHRpbmdzLnhtbNVW3U4aQRS+5ykm03gpqxarJQumEUiJCkRoq1dm2DmwE2dntjuzIF71afpgfZKe2RGEaM2qNWnDBcz5+c53fuYw4dFNIskMMiO0atDd6g4loCLNhZo26JdRZ/uQEmOZ4kxqBQ2qNCVHzUqY5mMpTDwEa9HUEIRRpp7aBo2tTetBMJ/Pq8KkmdNqmVvEN9VIJ0GagQFlIQtSyRb4ZRcpGNqsVAgJvehM81wCERwpKOHYMdmRzMQ08GZjFl1PM50rfqylzkg2HTfou9ah+yxtPFRLJKBccqaJQie2dca5cHyYHIpbIDGIaYzED2qUzAW3cYPu1RwKWgcPUQpsnwNzKMcak1H2Dj4ByzizzB99PAs31iwFXsQXiiUiGqGGuPwbtDW6+nw5aJ+fdnsnV6N+/3TUHXgShU+wiRMGm4FCJKTzLIJVnJBZy6IYeaPPhEkDYbAuWppNtNog585krCXWvvDCeUjGwHssgbVuDK+F6qDlLiUTTEQuGvRTJpikRFgmRbRyNvnYWGGL/nfWLQli4ZwBORvS+/C+OlHMMgPrtJYa42oeNb/pXHKy0DmR4hqI1QTzzxP8FQNZbw6ZZDoppDg+lhgpMOJMwBz4UVHTO8A/BbrEEEmOnji5qQTrI3zPxS0Zw0RniAtshjOOcmE8fvVZwCkz5h6ULTluDU+7rfZVt9dqX2y5BBmfMRU9ExwbDklq3wKfYe5KYwgpNVZzDQIrE7HcQNEfLnhhVibN0rFjNiua7hpZgGK7BfLxmKiIcDSFyqEsYMQU0UouCIvwChk3QjOhc4MSPywe2ryIoHclQhVUp3iDMFjGISuDtrO79762/+Hg8GO9Gvz68XP7Sae7tTKQzEXze+X4ycWyWi4P71wYuF3w+GqwWf5vbobBeftrmbr22hejUt1sD0vB9ctY9U/KWJ37VTZYW2OlKOAemvqlh5tIikRY4H9zxF4wJq/6B/Ez9jZj8oY5v+Zq/Dcp+9PqMbLx+giDR59HTpMIJRIshNuIqzdVc7+2g++ZR1WVCqJtPjWbld9QSwMEFAACAAgAwwaUSL0afcCyAgAAVQoAACEAAAB1bml2ZXJzYWwvZmxhc2hfc2tpbl9zZXR0aW5ncy54bWyVVlFP2zAQft+vqLp3wqYNNslUgtJJSGyggXh3kmti1bEj+1LWfz/bsYndNjTUQqq/+77z+Xx3hegNE4tPsxkpJJfqCRCZqLRFAjZj5dU87xClOCukQBB4JqRqKJ8vPv9yH5I55imV3IKaqlnTAoZjLt1nisSf8f3SrjFBIZuWit29rORZTotNpWQnypOh1bsWFGdiY5jnPy+Xq9EDONN4h9AkMa1+2DVN0irQGmxIFyu7Tqo4zYGHk87dZ6JmOOr92+/JtkwzdLLrL3aNyVpaQZrk2x92jfOF8f5hAcI/NNSvF3aNUjndgfqQc9l27UdqpFWysglNNe8/4puGS1qa9rNRndt1UmAvZA86+Qo+Pd9u7YpI/mvc98S2q5L80eZ1byDYR885LFB1QLKw6226lq8PHZr+gMWacm0IMTSQHk3Qj7TTwU2KDby/8MpEGfvyyEB5kbxrYNkHHLlL8YG/XN64WRE7fcOiCBVsPRiFOIAD84/J6wEzAgfmE2clPAi+O4xg39SLwiPfUP+c7+ffWEFQsy29NeyC1Z50b1tXR6F6IHAaWcJC23CeWQP23UjmsD6k7CAmIuiWVRSZFL8tL9+5y2iS7Rl8rR2vLIIMORwrOBejGdNxutw+rUdvTQuy/1kYLtfvZ2im+NWcItKibszPkp7PvM60iUnMPDuusHPS0EHdibWMNO7sMVFD1QbUs5R86jFCIuip7mXfXGN0kkU5INnxLBPv5Fj6RdfkoFbm1RjokOUU7Ik1q2pu/vCFwSuUe4oRay/F2vgTlL3VZQT4IgCqijpUbb/pLU3HkXHYQmj+CHBXHrsb0aZKxwruGu9hjXHJeWRSTfpZMdRKOkMi/Aj/xYSVON6zTCh7pLl2N0s6P4zhIZZkMIdxZosvnmRu72spcWzshxk0oP138j9QSwMEFAACAAgAwwaUSP9uHXvfAgAAxgkAACYAAAB1bml2ZXJzYWwvaHRtbF9wdWJsaXNoaW5nX3NldHRpbmdzLnhtbM1WwU4bMRC95yssVxzJAqWFRpugigSBoCQiaQsn5KwnWQuvvbW9CeHUr+mH9Us6XpOQCBotCKoqh2THM2/emxnPJj64zSSZgLFCqybdrm9RAirRXKhxk34dHG3uU2IdU5xJraBJlabkoFWL82IohU374By6WoIwyjZy16Spc3kjiqbTaV3Y3PhTLQuH+Lae6CzKDVhQDkyUSzbDLzfLwdJWrUZIHExfNC8kEMGRghKeHZPHLpM0Cl5DltyMjS4UP9RSG2LGwyZ91973n7lPQGqLDJTXZlto9GbXYJwLT4fJvrgDkoIYp8h7b5eSqeAubdKdXY+C3tFjlBI7SGAe5VCjFuXu4TNwjDPHwmPI5+DW2bkhmPhMsUwkAzwhXn6TtgfXx1e9zsXZyfnp9aDbPRuc9AKJMiZaxYmj1UQxEtKFSWCRJ2bOsSRF3hgzYtJCHC2b5m4jrVbI+Wcy1BJLX0ZRMkKmctakn41gkhLhmBTJ4tQxMwZ3JCRq8LHb9ZFy9AEw6E1SZiwsJ5qfWF/FpPVdF5KTmS6IFDdAnCaoqMjwVwpkudxkZHRWWiWzjlgpOJCJgCnwg7JK94B/S3SFKbICI3EUcwkuZPhRiDsyhJE2iAtsgkOLdmEDfv1ZwDmz9gGUzTlu9M9O2p3rk/N253LDC2R8wlTyTHBsIWS5ewt8htqVxhRSaqzmEgRWJmGFhbI/XPDSrYrMyrlTNimb7htZgmK7BfIJmHiQ4GgJVUBVwIQpopWcEZbgpbB+hCZCFxYtYVgCtH0RwRBKhCqpjnFBYTLDwVRB29reeb/74ePe/qdGPfr989fm2qD7RdGTzGcLm+Jw7apYrIvHdy6O/A19+rI7U/yru9676HyrUqnzzuWgUn86/Upw3Spe3dMqXhdhOfWWFlMlCrhZxmGN4W6RIhMO+GsOzQsav37Lh7F4pca/oYq14/v/ighPi5f6yls8jp78m1FD++p/r1btD1BLAwQUAAIACADDBpRIBDedr5MBAAAfBgAAHwAAAHVuaXZlcnNhbC9odG1sX3NraW5fc2V0dGluZ3MuanONlE1vwjAMhu/8iiq7TohNG7DdpsGkSRwmjdu0Q1pMqUiTKkk7OsR/XxO+ktQdxBfy8uR17Cre9qJmkYREz9HW/rb7D39vNTCaliXc+jrr0HOjE8WyBcyzHFjGgQRIdTx6kndnAjMm3JrG9aexVY4fEeafJWXKxQvEQiKawg5XCPiDaBvs8O9J7Dl17WtyGh2XWgveTwTXwHWfC5lTy5CbN7vcEgNYVCAvoEuagGc6squLPDs+jky4XCLygvJ6JlLRj2myTqUo+aIr/6ouQDaffL0HBk+j16lnxzKl3zXkYeLp2EQ3WUhQCg55h1MTKMxoDMzxHdj1D+oZtwsK6CpTmT7SL3cmXLqgKbS6NBmb8DHeeF3LadjoPXE/NOERjNYgr7ESRVlc8QELKVLTkRba7vkJZYIuMp4eUg9MoJy5rLHt6t650IeJCeI9IRE8oRX2/PKu2RGCCgG1N5aOeVWQd4bZMUzkSA6BaNi0qvA5osM5YvZfEaFa02SVN+OhGY5NG6hcg5wLwZrbf1+6Z5irt/sDUEsDBBQAAgAIAMMGlEga2uo7qgAAAB8BAAAaAAAAdW5pdmVyc2FsL2kxOG5fcHJlc2V0cy54bWydjzEPwiAQhXd+BbldsFvTAN1M3Bx0NhVRSejRcNT684XUGGeHS+5d3vdeTvWvMfCnS+QjamjEFrhDG68e7xpOx92mBU55wOsQIjoNGIH3hinftHhIjlwmXiKQNDxynjopl2URnqZUEiiGOZdgEjaOsswYUVZSTisKK9v5v+jPDQxjnKvL7EPeoyl7UauFU7IaKnN2KDzeIshqUPLrrsrOlEtFEUr+PGbYG1BLAwQUAAIACADDBpRIsO1dV24AAAB2AAAAHAAAAHVuaXZlcnNhbC9sb2NhbF9zZXR0aW5ncy54bWwNzD0OwjAMQOG9p7C8l5+NoWk3NhAS5QBWY1Akx0aJheD2eHvDpzct3yrw4daLacLj7oDAulku+kr4WM/jCaE7aSYx5YRqCMs8TGIbyZ3dA3Z4C/24rVwjnK9UQ94ad1YnjzOMcInns3DG/Tz8AVBLAwQUAAIACACDmfVEzoIJN+wCAACICAAAFAAAAHVuaXZlcnNhbC9wbGF5ZXIueG1srVVNb9swDD2nwP6DoXutpF3XNJBbdAWKHdahQNZtt0C1GVuLbXmSXDf99aP8bc/pVmAHAzbF90jxkTS7ek5i5wmUFjL1yMKdEwdSXwYiDT3y8PX2eEmuLt8dsSzme1COCDySp8ICeEycALSvRGYQfM9N5JGewUVm4mRKSCXMHrnPkLuLtCTvjmbokmqPRMZkK0qLonCFRkQaahnnlkS7vkxopkBDakDRKg3iNNiV+Tsan0Sm1Owz0D1kZt4euCZpOZ61GJAUp65UIT2Zzxf0x93ntR9Bwo9Fqg1PfSAOVnJWlvKR+7s7GeQxaGubsSrJNRhjkyhtM2ZWYrFMHa18j1QOmwS05iFoN05DQissnQCzbcx1VPPoAa3l1TtR85Z+G/u9adxK5WjnnOWPsdARHvUhnXUSyOgwKkvK65Yd9NB00K1lIo6CX7lQEJSf39oWmS9IFbDtuDJPVxc+HuDbLfeNVPsbhGEX1Qq6rWhuJZpbgloOt42+7ihIc9stcJMraEo1Y08iAPmFK8VtW1walQOjI2ONpUMwo9WVa5E6QVhkkvjsH7SxfiNpfurXlCkB/0OYT0jU1kSkATzfCvQxkGBNDWCxrc01WezamF1OOn9Men09MFU51qLgRRzDVQg4hgE3nHZ2eggKimt08XM1wvYODoIjEUYxPmaSYXx6kCbhajfJ0Ds4CI6lv5uAtua2jHRcx1EztR3E6MQ6YX6ujUzES9megz1jVmUfvjZyzdF1JtqD8/kfoziI0QzmlkysLvvW21fN4b2dU6M7n01WWQbdivMAJs8qr2YW8mzkE8CW57G56efU7MMedJTz1HRMc33HfpfFWryAU4jA/ukWp7YmEdie8ciH5WmPAfXE7TIIX5qmIjJaS1KpeUg5hrV5ElBUmGpWPqLqoZJ5Goy0cbPu56Bj3FXXCrgTwxYzXZxg88nMI+/xpb7LxdlFd5XzxUWDLfO6rwJXubxhVdcJd51B635tL8LqmcfX31BLAwQUAAIACADDBpRIF6nhQW8BAAD7AgAAKQAAAHVuaXZlcnNhbC9za2luX2N1c3RvbWl6YXRpb25fc2V0dGluZ3MueG1sjVLbatwwEH3PV4j8wEoa3Qzugm4ufklCspBnd60W00QulkJL0cdXTrJsttnQap5mzpkzzOi06fsU7VPK8+P0e8jTHO9CzlP8lrYXCLX7+WFebpaQQk6bY+V+iuP8s49f57VWqykPcRyW0a5o2mLUPT+kpFZO1YwZRpFknnqFnOe2Yg24BmzFHCW23fwl8aK7hH2I+bxquzlB3zf0MYUl93EMv7Zwyn4LnW7weRnGqfLSVrA1ymFqcWwNxAiX3BeqAUAgyx1xuEjZSE2Qx4xjKEZRoIAI56QRhUjKoWZdI6oK841ATDJGXaGe1m6ktXHUFgkNIbpO86qxpeuMxBgRQoC5wgV0BqPKhqqhQa0HBAcGRNFGEwWos53pWPHOC8uRol5gXJgxgPHxuMft3p7rWP3vdQ7n/Ifg2S84i67e2pwxV7t/WpZK3oXHHw9DDujLkEI/frq8ufV3/mqnd/311eWrN599fGCuhq2bf+jvP1BLAwQUAAIACADDBpRIw0AOhWsNAABSIgAAFwAAAHVuaXZlcnNhbC91bml2ZXJzYWwucG5n7ZprVJLpFoBpumdm5TRmmpV1dJ0umuI1RcbULqfIZibvt8wUUxOTUBHFbqOZGpVTKilMesbMC5akhKI045QZt/GYoCLohMIoCioKKhfPh3NmnT/n9/nFDz7Wu9nPfvfae7/v3qz15Z8/d9J4065NIBDI+PQp329BoDUwEGh16oZ1gKTkS2ce8LUK+e3J4yAS23IcWKyBe8O8QaBXOCNN9FpgvTHlVAgSBNrSqf+s6kLUXAaB9klO+3pfyIicEnAKDqRr3/6ucRa2Y1SkEW/NzZd3zSA1vucrH97daRJib/3Icu71pa3vbmxf4+d01/e3G+tNZh7cvrn3bsbRkZ/oHV1yW25apKIKnvY5WfXd9G/kiABBRJ+AHNFIqkUnUcyFWQqWQNpI78BMNfPYmnH/nC8Al9xC626eNSmza9otvGeDoM2cYG8GpCkHq3H1vx/Ga7TyHM7GVYDkHOv6I3L8bGOO9pAtSM8F9J6xehqTlnAAWLx9gY+c7a9r7MDvX9Htm3vUlbBm5QdTmF77Vrx+r62+psDzxl68XrSmR6+w966NfuHtpOc2VG4Enl9vNSAGxIAYEANiQAyIATEgBsSAGBADYkAMiAExIAbEgBiQ/zOS0hA/+/FQ46RM0EZpw6hkshfPCYPZMiQR8wdThO9yxSGtEEfWA5rP4W2wMH4x7h5aI2ob1sq8+e3gKSZZ3MjHXmCK6Kwp3e2qboY9nYb5nG87+7NXvXiGLSKNAbuPXKfN/euMyVTJsqsDv52c1MwMA7OqWmA5OxTlkbGLJqgUJ7RyAK5Y5TUpvsabHfrkSl9kgZ2Th229ZvIF9jmLDErEskbBkXfM/WRfsbjEo+taZoYIRM2oLaJBLc+SeKiK+F72YEHaENcTntgKOJeuKgrjRc2jIXLn2b0yUdO4l6KME/6m3LW5YdHkM/TvmOJVoJSaRUftztvdqY+v9pZViyHrFENef+y22XLfBpfwEN8VwUCakmcWSent0iSf1+/lmGG1UNUiFa/14HHWLWVwMEJkGhW6mxLD1f76KESyRzedN7zJ1tSGi3QQApoEC1pcB7UcDW91To40M7WOG1pCeyBe8D7cfoMrqH4aW8En8mYLh9mqH4eUVglIvtJmNWjEWuHH7/WHVhBtcaePqANZyLNid+yDqForS9iEN+RgApqU6OIIF6Hs4PtfVw/gjWWDP1ZAjFosapFhQVRIcjJX7fI1M/Ir03+IJdqXR28mEeoW0cd5mezA6yG9LGl0nyB/K7/9uBCIDzwjhI0pCld5xZlzOWYwVwYtkkPZARPmQz4lJyIcQaD7nZPPwon7cbAVP5LEVFIsfUvPKJ4bvTmoyJLc0y6YhuAgMKG7onwSmm5qJk6FxrE4ifYPNlocCj2bFdxbOJ9ZuvcVnfdBo66UKGm8Dyh5DJbAG4/tbchoapd5Y2yV59uK2rtBILctSFLB0mZ0YcIiJYEQA+avM5nQ2FR2GzcY9++iOA+PIujj9uRnHcq4EWUfklLZjf26lKjq7AzutZe6JC4xKn9FNz58KuwKeN42OSPwbd+D8BG4AgV7dUufm1hROlmHehmgsKxyP/v8yfL5v8w203tanS0+giOPouF9SBW90Aal9nGitrYiQKBz/Mm/RRJ34wIabjfgJcEsYgAJlbKhZzSXuy6pKEz8oEBRXXbRUfKoBhmS0iYukbhcuMq54shr9El5ryy3CQNrj9Fi6xVFTJS05UkB+0pqT+Jotepa37j+xN1nGdnTHhAtcCENeYDx0vaFzwVUK9JEzlcwZV7d/bb8UMLT1n84le1NFRJTK4xnUF+wY3NinvAdpOjPP2cmi6nB0Zcrf/W0N20O7A/dFmsXFN7PBlPIRdtMD7YoJvMKGhiR+3lUHDrCajbYqiV+lkzUHm6k/5F+fCUk4y3Lt0Sdtdx3QE6ZyUslLn7FFnjj35odMglan/1PUMHsDkYybj2cO2+pcww8ECKyuVB/jZze1YrFWPfvuMC9zpckr71PxdrZb9quoPHmRa0qBwr1ODPAiuH3u7h6QptByIfk6BRETracmK6tUa8DjTgJRjlGHLMMtfg8zlmXGKUezBZhNaI98g7tFELeMVOECM/0EKmHl3VhFAcoQmKODAMn26m6IqpX3CxDHyYX8qXcmPKx0hxOKpPOKCTOu0IRPFEpv0IK97jowemQ1heM2Uhct8FuhAXJuxzpG5YXOTm6ZY/lKbpZS8lPMgvQjV4yPRpbo8jdsUWMlKI79ywvdJ1BwDsOlM9IyfI1t505C4woXWqadtP2vJr5VwGK8DhjforDvhiMYOkzOdcc6n0lN0TcTFN4sl5yu/w6h4bPIiOQUc1edvvxIApJiGP4dequ8xnfqoxBb68svrPHPiTuMHHoHHywx/RMC68hvknwgPh2hkLXTk0u7fCI6xeyOwbqsnKnIi3B8s2m51p6IwMaioGCcEwsHQvjVZjBuAtN4rIxQkpTZQ/WMlSqqkSl71YM1qBSt/WseYOax4bb7eIutB5GDYNA5U/cy9u9DlldytUaK5tVXZrwnsuaiSD6sTbs93fM7QanozBRSau7Nzmh+tkBn44N1KLtyLu5jlG2+MJmK96cWpoyFOg0QJgYqfU1HeH2qa9R44NF0qZP2atBKaETyM/P4kqL1AMZew7lMgnbwNi2b6AW2pgcPMrDOcnn50GP2AqTWL/vtT5ppFputz5j5nEhklesWRZhn8SvWBsNzao/79SZxnncwL9nU8Xt9vMtNmKSPKK0E0HpOKhuIVvcKp3krn5euxLFXVH/Sdi3RFMTlPAl+3GTy0TQdGn0pV/KOZcxNd2tWBcdpQXzsL7fsUT6W7l7VmwR9MKfsQMzRZEMCAMd6TRgJykdGxRylS/Lzem7KXdtllug4agh2KfZHzZam56UDVHJ6o9BHU0YcRlcphgt9pd5LfXgCLD9hLdjE9o34U71M6iQiY5VILcj/pD5C9hAz1838yGwwJ3B3BPawZjLa+9ovz7aGWuh45v+k+SDTE615ofahjlzYuOCGa/YnY7LhOiGp/PyqazYW4zNh9yuciRN9fPqH6u6aS4JFeG+TgMKoOCxqhlcjuZwIdNo3pMDUQ0NOAEd9TvKWs3J9j0lBbna8b9qd/b2Hs1eqD7BBS79qqru4Ly+yeX58rqkBYQq2F3+4HFdLapJX7O5zZZ8iF+c2wE808oFzHzND369BRaafAjPTPwz8JAozWezdKJu7jn4hx/K0sQv+F/oqoS42B1LzkldDTmNfxbwOBWjSsZG0mqB4rnYGN+0paEsGqikielyLT8SU8p8Sad8fJaQndTnWVIWrS6Fh2UYq3sutxUyfB+GQMl274/duXJEteY5ii9yqeym2SRkh59wGlgY98/JTOtnYXdSmXlec88EOOxclQDom+utHDjQZY3sO+LSl2alUfHzWHfgEueA6XuDqKQZSQR0JQ+QRtrsR1m+LeEDpzDIwUJq9q4gHwRm6aLelG04ymssdYQS4R7DWeJIXuOPKRHNXi0JBAZTNBi1B1nKDqcrt5fNJJorWU7kc0Bv7LzGnWK2zLcmNww/XffP2EgjBb5m/pp5z+WYc9PHJEcHcNaKUR0wZ3iBoXIcUVTZoRmzl5xwN6FvWjvUKLTPq1GJ/OJK6It/CxHZLVWcXznzeIU/F/4+Jkh6qU7snmbfsXCJVFC3QPQrXv4+lNCAyxrd34bIloap1j58cVFtMYAUpOHLJEBeR/jVop7zD2+o+9RjW+exNOOVE00CRrExyfuYQGk0YC6O46VOIuXVbYe5eE3fNBky8zlx9TJOOy5c1qkk1z01B7en0DPplpVCHOXZSsEo53r9JfCumADpRQAPRF74gDJhhPgWG/eMOgUcGMH+GeL/9MmpsZKojp5FmJVz8xYgajHz/zpjP3bM7U580zd5Eqb7WaVrk4qT+Hm6/GSY3xeyIHmJD810+TQrW38/vC3vrfTysaoK1QHnb2f79C9GVE0e4KbYfz0v/6K+E9Cbb0L0UYzAegG38jBlH7uqynqVqk7F2Cd2+yXT3+uUKyRwG+iGSHkuyyZ756cmRJ9nl9g72cLSEmbVJ8CTZo/MmeQsdAoqPNKFX/nZKV7hspNU7fJse9cP6DdaJYXOOvU2J1tJJrIAk8mYkg/UKSpO38aDZcL2p8Ao9S7rWRSj3bn3E63rEkEUKpMec8N71qJktT9dcdlOzJrtLtwfW12Bnmi5sYwXbUSIoC+orPXX6q1BoC55PweR+nhKGCMUiV06zkIA8J59k0/gEAKreEpGPs363Sjqw6kmT9UQEt7LfA32F3wFjMomJYu/TO3s7A6gYHDOlixHwfuSF+tPFl8LG945nCvNMoJsu8xGzHb7Y1NVTDCHdqSUSaxvRUrYA063gDH9bdXYN4PV7fd8KBj/7EWTaw3xqQf10zlGM9PF0X05ww13FSVYAduMuP2PET9jsi8oirVNL3+ekNkd00jXZd5f89e7DRgFyxX535cbZMOdFgjaQ/0fAVA5fvwAuNyv2Fxf+OI7KwYuLX3YJbxnAwa69XJ/u3Iw0V2v+vYV3soxYpTemazKObx6QfOci/TQq5/2O+dLOn7x1r8BUEsDBBQAAgAIAMMGlEjSKKBSSgAAAGsAAAAbAAAAdW5pdmVyc2FsL3VuaXZlcnNhbC5wbmcueG1ss7GvyM1RKEstKs7Mz7NVMtQzULK34+WyKShKLctMLVeoAIoZ6RlAgJJCJSq3PDOlJAMoZGBujhDMSM1MzyixVbIwsIAL6gPNBABQSwECAAAUAAIACADDBpRIWn+5mToEAADhDgAAHQAAAAAAAAABAAAAAAAAAAAAdW5pdmVyc2FsL2NvbW1vbl9tZXNzYWdlcy5sbmdQSwECAAAUAAIACADDBpRIlxfuTwoDAAC1CgAAJwAAAAAAAAABAAAAAAB1BAAAdW5pdmVyc2FsL2ZsYXNoX3B1Ymxpc2hpbmdfc2V0dGluZ3MueG1sUEsBAgAAFAACAAgAwwaUSL0afcCyAgAAVQoAACEAAAAAAAAAAQAAAAAAxAcAAHVuaXZlcnNhbC9mbGFzaF9za2luX3NldHRpbmdzLnhtbFBLAQIAABQAAgAIAMMGlEj/bh173wIAAMYJAAAmAAAAAAAAAAEAAAAAALUKAAB1bml2ZXJzYWwvaHRtbF9wdWJsaXNoaW5nX3NldHRpbmdzLnhtbFBLAQIAABQAAgAIAMMGlEgEN52vkwEAAB8GAAAfAAAAAAAAAAEAAAAAANgNAAB1bml2ZXJzYWwvaHRtbF9za2luX3NldHRpbmdzLmpzUEsBAgAAFAACAAgAwwaUSBra6juqAAAAHwEAABoAAAAAAAAAAQAAAAAAqA8AAHVuaXZlcnNhbC9pMThuX3ByZXNldHMueG1sUEsBAgAAFAACAAgAwwaUSLDtXVduAAAAdgAAABwAAAAAAAAAAQAAAAAAihAAAHVuaXZlcnNhbC9sb2NhbF9zZXR0aW5ncy54bWxQSwECAAAUAAIACACDmfVEzoIJN+wCAACICAAAFAAAAAAAAAABAAAAAAAyEQAAdW5pdmVyc2FsL3BsYXllci54bWxQSwECAAAUAAIACADDBpRIF6nhQW8BAAD7AgAAKQAAAAAAAAABAAAAAABQFAAAdW5pdmVyc2FsL3NraW5fY3VzdG9taXphdGlvbl9zZXR0aW5ncy54bWxQSwECAAAUAAIACADDBpRIw0AOhWsNAABSIgAAFwAAAAAAAAAAAAAAAAAGFgAAdW5pdmVyc2FsL3VuaXZlcnNhbC5wbmdQSwECAAAUAAIACADDBpRI0iigUkoAAABrAAAAGwAAAAAAAAABAAAAAACmIwAAdW5pdmVyc2FsL3VuaXZlcnNhbC5wbmcueG1sUEsFBgAAAAALAAsASQMAACkkAAAAAA=="/>
  <p:tag name="ISPRING_ULTRA_SCORM_COURSE_ID" val="7A251DB4-07BE-47B3-8E91-FE7746FF9ADF"/>
  <p:tag name="ISPRING_SCORM_RATE_SLIDES" val="1"/>
  <p:tag name="ISPRING_SCORM_PASSING_SCORE" val="100.0000000000"/>
  <p:tag name="ISPRINGONLINEFOLDERID" val="0"/>
  <p:tag name="ISPRINGONLINEFOLDERPATH" val="Content List"/>
  <p:tag name="ISPRINGCLOUDFOLDERID" val="0"/>
  <p:tag name="ISPRINGCLOUDFOLDERPATH" val="Repository"/>
  <p:tag name="ISPRING_SCORM_ENDPOINT" val="&lt;endpoint&gt;&lt;enable&gt;0&lt;/enable&gt;&lt;lrs&gt;http://&lt;/lrs&gt;&lt;auth&gt;0&lt;/auth&gt;&lt;login&gt;&lt;/login&gt;&lt;password&gt;&lt;/password&gt;&lt;key&gt;&lt;/key&gt;&lt;name&gt;&lt;/name&gt;&lt;email&gt;&lt;/email&gt;&lt;/endpoint&gt;&#10;"/>
  <p:tag name="ISPRING_PRESENTATION_TITLE" val="毕业答辩PPT-A01"/>
  <p:tag name="ISPRING_RESOURCE_PATHS_HASH_PRESENTER" val="1ba47f2b1ef1796526c69a8a4a740fb7a84345"/>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F9F9F9"/>
      </a:lt2>
      <a:accent1>
        <a:srgbClr val="42A9B4"/>
      </a:accent1>
      <a:accent2>
        <a:srgbClr val="234C89"/>
      </a:accent2>
      <a:accent3>
        <a:srgbClr val="5188E1"/>
      </a:accent3>
      <a:accent4>
        <a:srgbClr val="F65083"/>
      </a:accent4>
      <a:accent5>
        <a:srgbClr val="FFFFFF"/>
      </a:accent5>
      <a:accent6>
        <a:srgbClr val="FFFFFF"/>
      </a:accent6>
      <a:hlink>
        <a:srgbClr val="FFFFFF"/>
      </a:hlink>
      <a:folHlink>
        <a:srgbClr val="FFFFFF"/>
      </a:folHlink>
    </a:clrScheme>
    <a:fontScheme name="自定义 7">
      <a:majorFont>
        <a:latin typeface="Segoe UI"/>
        <a:ea typeface="微软雅黑"/>
        <a:cs typeface=""/>
      </a:majorFont>
      <a:minorFont>
        <a:latin typeface="Calibri"/>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14379</TotalTime>
  <Words>1395</Words>
  <Application>Microsoft Office PowerPoint</Application>
  <PresentationFormat>宽屏</PresentationFormat>
  <Paragraphs>202</Paragraphs>
  <Slides>21</Slides>
  <Notes>21</Notes>
  <HiddenSlides>0</HiddenSlides>
  <MMClips>20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21</vt:i4>
      </vt:variant>
    </vt:vector>
  </HeadingPairs>
  <TitlesOfParts>
    <vt:vector size="29" baseType="lpstr">
      <vt:lpstr>微软雅黑</vt:lpstr>
      <vt:lpstr>微软雅黑 Light</vt:lpstr>
      <vt:lpstr>Agency FB</vt:lpstr>
      <vt:lpstr>Arial</vt:lpstr>
      <vt:lpstr>Calibri</vt:lpstr>
      <vt:lpstr>Segoe UI</vt:lpstr>
      <vt:lpstr>Wingdings</vt:lpstr>
      <vt:lpstr>Office 主题</vt:lpstr>
      <vt:lpstr>PowerPoint 演示文稿</vt:lpstr>
      <vt:lpstr>PowerPoint 演示文稿</vt:lpstr>
      <vt:lpstr>PowerPoint 演示文稿</vt:lpstr>
      <vt:lpstr>内容摘要</vt:lpstr>
      <vt:lpstr>选题背景</vt:lpstr>
      <vt:lpstr>选题意义</vt:lpstr>
      <vt:lpstr>PowerPoint 演示文稿</vt:lpstr>
      <vt:lpstr>研究思路</vt:lpstr>
      <vt:lpstr>研究方法</vt:lpstr>
      <vt:lpstr>PowerPoint 演示文稿</vt:lpstr>
      <vt:lpstr>论文结构</vt:lpstr>
      <vt:lpstr>研究内容</vt:lpstr>
      <vt:lpstr>研究内容</vt:lpstr>
      <vt:lpstr>研究内容</vt:lpstr>
      <vt:lpstr>调研过程</vt:lpstr>
      <vt:lpstr>PowerPoint 演示文稿</vt:lpstr>
      <vt:lpstr>不足之处</vt:lpstr>
      <vt:lpstr>PowerPoint 演示文稿</vt:lpstr>
      <vt:lpstr>研究结论的发展方向</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毕业答辩PPT-A01</dc:title>
  <dc:creator>LEE SIMON</dc:creator>
  <cp:lastModifiedBy>Zhu, He</cp:lastModifiedBy>
  <cp:revision>511</cp:revision>
  <dcterms:created xsi:type="dcterms:W3CDTF">2015-05-08T09:21:48Z</dcterms:created>
  <dcterms:modified xsi:type="dcterms:W3CDTF">2023-05-02T00:42:51Z</dcterms:modified>
</cp:coreProperties>
</file>

<file path=docProps/thumbnail.jpeg>
</file>